
<file path=[Content_Types].xml><?xml version="1.0" encoding="utf-8"?>
<Types xmlns="http://schemas.openxmlformats.org/package/2006/content-types">
  <Default ContentType="application/x-fontdata" Extension="fntdata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arget="ppt/presentation.xml" Type="http://schemas.openxmlformats.org/officeDocument/2006/relationships/officeDocument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aveSubsetFonts="1" strictFirstAndLastChars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5143500"/>
  <p:notesSz cx="6858000" cy="9144000"/>
  <p:embeddedFontLst>
    <p:embeddedFont>
      <p:font typeface="Nixie One"/>
      <p:regular r:id="rId13"/>
    </p:embeddedFont>
    <p:embeddedFont>
      <p:font typeface="Bree Serif"/>
      <p:regular r:id="rId14"/>
    </p:embeddedFont>
  </p:embeddedFontLst>
  <p:defaultText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d="100" n="100"/>
          <a:sy d="100" n="100"/>
        </p:scale>
        <p:origin x="0" y="0"/>
      </p:cViewPr>
      <p:guideLst>
        <p:guide orient="horz" pos="1620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4" Target="fonts/BreeSerif-regular.fntdata" Type="http://schemas.openxmlformats.org/officeDocument/2006/relationships/font"/><Relationship Id="rId13" Target="fonts/NixieOne-regular.fntdata" Type="http://schemas.openxmlformats.org/officeDocument/2006/relationships/font"/><Relationship Id="rId12" Target="slides/slide7.xml" Type="http://schemas.openxmlformats.org/officeDocument/2006/relationships/slide"/><Relationship Id="rId11" Target="slides/slide6.xml" Type="http://schemas.openxmlformats.org/officeDocument/2006/relationships/slide"/><Relationship Id="rId10" Target="slides/slide5.xml" Type="http://schemas.openxmlformats.org/officeDocument/2006/relationships/slide"/><Relationship Id="rId9" Target="slides/slide4.xml" Type="http://schemas.openxmlformats.org/officeDocument/2006/relationships/slide"/><Relationship Id="rId8" Target="slides/slide3.xml" Type="http://schemas.openxmlformats.org/officeDocument/2006/relationships/slide"/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notesMasters/notesMaster1.xml" Type="http://schemas.openxmlformats.org/officeDocument/2006/relationships/notesMaster"/><Relationship Id="rId4" Target="slideMasters/slideMaster1.xml" Type="http://schemas.openxmlformats.org/officeDocument/2006/relationships/slideMaster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2.xml" Type="http://schemas.openxmlformats.org/officeDocument/2006/relationships/theme"/></Relationships>
</file>

<file path=ppt/notesMasters/_rels/notesMaster1.xml.rels><?xml version="1.0" encoding="UTF-8" standalone="yes"?><Relationships xmlns="http://schemas.openxmlformats.org/package/2006/relationships"><Relationship Id="rId1" Target="../theme/theme1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folHlink="folHlink" hlink="hlink" tx1="dk1" tx2="lt2"/>
  <p:notes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2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3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4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5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6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7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de92da2adc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de92da2ad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de92da2adc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de92da2adc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e92da2adc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de92da2adc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de92da2adc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de92da2adc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de92da2adc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de92da2adc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de92da2adc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de92da2adc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="b" anchorCtr="0" bIns="91425" lIns="91425" numCol="1" rIns="91425" spcFirstLastPara="1" tIns="91425" wrap="square">
            <a:norm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5200"/>
              <a:buFont typeface="Nixie One"/>
              <a:buNone/>
              <a:defRPr sz="5200">
                <a:latin typeface="Nixie One"/>
                <a:ea typeface="Nixie One"/>
                <a:cs typeface="Nixie One"/>
                <a:sym typeface="Nixie One"/>
              </a:defRPr>
            </a:lvl1pPr>
            <a:lvl2pPr algn="ctr"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algn="ctr"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algn="ctr"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algn="ctr"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algn="ctr"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algn="ctr"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algn="ctr"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algn="ctr"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rm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ixie One"/>
              <a:buNone/>
              <a:defRPr sz="28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="ctr" anchorCtr="0" bIns="91425" lIns="91425" numCol="1" rIns="91425" spcFirstLastPara="1" tIns="91425" wrap="square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en"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="b" anchorCtr="0" bIns="91425" lIns="91425" numCol="1" rIns="91425" spcFirstLastPara="1" tIns="91425" wrap="square">
            <a:norm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algn="ctr"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algn="ctr"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algn="ctr"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algn="ctr"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algn="ctr"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algn="ctr"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algn="ctr"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algn="ctr"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rmAutofit/>
          </a:bodyPr>
          <a:lstStyle>
            <a:lvl1pPr algn="ctr"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algn="ctr"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algn="ctr"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algn="ctr"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algn="ctr"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algn="ctr"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algn="ctr"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algn="ctr"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algn="ctr"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="ctr" anchorCtr="0" bIns="91425" lIns="91425" numCol="1" rIns="91425" spcFirstLastPara="1" tIns="91425" wrap="square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en"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="ctr" anchorCtr="0" bIns="91425" lIns="91425" numCol="1" rIns="91425" spcFirstLastPara="1" tIns="91425" wrap="square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en"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="ctr" anchorCtr="0" bIns="91425" lIns="91425" numCol="1" rIns="91425" spcFirstLastPara="1" tIns="91425" wrap="square">
            <a:norm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algn="ctr"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algn="ctr"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algn="ctr"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algn="ctr"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algn="ctr"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algn="ctr"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algn="ctr"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algn="ctr"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="ctr" anchorCtr="0" bIns="91425" lIns="91425" numCol="1" rIns="91425" spcFirstLastPara="1" tIns="91425" wrap="square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en"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="ctr" anchorCtr="0" bIns="91425" lIns="91425" numCol="1" rIns="91425" spcFirstLastPara="1" tIns="91425" wrap="square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en"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Nixie One"/>
              <a:buNone/>
              <a:defRPr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ixie One"/>
              <a:buChar char="●"/>
              <a:defRPr sz="14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○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■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●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○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■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●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○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■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ixie One"/>
              <a:buChar char="●"/>
              <a:defRPr sz="14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○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■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●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○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■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●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○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■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="ctr" anchorCtr="0" bIns="91425" lIns="91425" numCol="1" rIns="91425" spcFirstLastPara="1" tIns="91425" wrap="square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en"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="ctr" anchorCtr="0" bIns="91425" lIns="91425" numCol="1" rIns="91425" spcFirstLastPara="1" tIns="91425" wrap="square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en"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="b" anchorCtr="0" bIns="91425" lIns="91425" numCol="1" rIns="91425" spcFirstLastPara="1" tIns="91425" wrap="square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="ctr" anchorCtr="0" bIns="91425" lIns="91425" numCol="1" rIns="91425" spcFirstLastPara="1" tIns="91425" wrap="square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en"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="ctr" anchorCtr="0" bIns="91425" lIns="91425" numCol="1" rIns="91425" spcFirstLastPara="1" tIns="91425" wrap="square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="ctr" anchorCtr="0" bIns="91425" lIns="91425" numCol="1" rIns="91425" spcFirstLastPara="1" tIns="91425" wrap="square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en"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="ctr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="b" anchorCtr="0" bIns="91425" lIns="91425" numCol="1" rIns="91425" spcFirstLastPara="1" tIns="91425" wrap="square">
            <a:norm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algn="ctr"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algn="ctr"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algn="ctr"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algn="ctr"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algn="ctr"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algn="ctr"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algn="ctr"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algn="ctr"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rm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="ctr" anchorCtr="0" bIns="91425" lIns="91425" numCol="1" rIns="91425" spcFirstLastPara="1" tIns="91425" wrap="square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="ctr" anchorCtr="0" bIns="91425" lIns="91425" numCol="1" rIns="91425" spcFirstLastPara="1" tIns="91425" wrap="square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en"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="ctr" anchorCtr="0" bIns="91425" lIns="91425" numCol="1" rIns="91425" spcFirstLastPara="1" tIns="91425" wrap="square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="ctr" anchorCtr="0" bIns="91425" lIns="91425" numCol="1" rIns="91425" spcFirstLastPara="1" tIns="91425" wrap="square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en"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2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="ctr" anchorCtr="0" bIns="91425" lIns="91425" numCol="1" rIns="91425" spcFirstLastPara="1" tIns="91425" wrap="square">
            <a:normAutofit/>
          </a:bodyPr>
          <a:lstStyle>
            <a:lvl1pPr algn="r" lvl="0">
              <a:buNone/>
              <a:defRPr sz="1000">
                <a:solidFill>
                  <a:schemeClr val="dk2"/>
                </a:solidFill>
              </a:defRPr>
            </a:lvl1pPr>
            <a:lvl2pPr algn="r" lvl="1">
              <a:buNone/>
              <a:defRPr sz="1000">
                <a:solidFill>
                  <a:schemeClr val="dk2"/>
                </a:solidFill>
              </a:defRPr>
            </a:lvl2pPr>
            <a:lvl3pPr algn="r" lvl="2">
              <a:buNone/>
              <a:defRPr sz="1000">
                <a:solidFill>
                  <a:schemeClr val="dk2"/>
                </a:solidFill>
              </a:defRPr>
            </a:lvl3pPr>
            <a:lvl4pPr algn="r" lvl="3">
              <a:buNone/>
              <a:defRPr sz="1000">
                <a:solidFill>
                  <a:schemeClr val="dk2"/>
                </a:solidFill>
              </a:defRPr>
            </a:lvl4pPr>
            <a:lvl5pPr algn="r" lvl="4">
              <a:buNone/>
              <a:defRPr sz="1000">
                <a:solidFill>
                  <a:schemeClr val="dk2"/>
                </a:solidFill>
              </a:defRPr>
            </a:lvl5pPr>
            <a:lvl6pPr algn="r" lvl="5">
              <a:buNone/>
              <a:defRPr sz="1000">
                <a:solidFill>
                  <a:schemeClr val="dk2"/>
                </a:solidFill>
              </a:defRPr>
            </a:lvl6pPr>
            <a:lvl7pPr algn="r" lvl="6">
              <a:buNone/>
              <a:defRPr sz="1000">
                <a:solidFill>
                  <a:schemeClr val="dk2"/>
                </a:solidFill>
              </a:defRPr>
            </a:lvl7pPr>
            <a:lvl8pPr algn="r" lvl="7">
              <a:buNone/>
              <a:defRPr sz="1000">
                <a:solidFill>
                  <a:schemeClr val="dk2"/>
                </a:solidFill>
              </a:defRPr>
            </a:lvl8pPr>
            <a:lvl9pPr algn="r" lvl="8">
              <a:buNone/>
              <a:defRPr sz="1000">
                <a:solidFill>
                  <a:schemeClr val="dk2"/>
                </a:solidFill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en"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folHlink="folHlink" hlink="hlink" tx1="dk1" tx2="lt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3" Target="../media/image1.pn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2" Target="../notesSlides/notesSlide2.xml" Type="http://schemas.openxmlformats.org/officeDocument/2006/relationships/notesSlide"/><Relationship Id="rId1" Target="../slideLayouts/slideLayout3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2" Target="../notesSlides/notesSlide3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2" Target="../notesSlides/notesSlide4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2" Target="../notesSlides/notesSlide5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2" Target="../notesSlides/notesSlide6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3" Target="https://www.waterlooschools.org/hrs/files/2021/04/Waterloo-Schools-Equal-Employment-Opportunity-and-Affirmative-Action-Plan-2020.pdf" TargetMode="External" Type="http://schemas.openxmlformats.org/officeDocument/2006/relationships/hyperlink"/><Relationship Id="rId2" Target="../notesSlides/notesSlide7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69696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3774" y="0"/>
            <a:ext cx="6936452" cy="24373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103825" y="2723025"/>
            <a:ext cx="6936600" cy="11544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spAutoFit/>
          </a:bodyPr>
          <a:lstStyle/>
          <a:p>
            <a:pPr algn="ctr" indent="0" lvl="0" marL="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sz="3000">
                <a:solidFill>
                  <a:srgbClr val="FFFFFF"/>
                </a:solidFill>
                <a:latin typeface="Nixie One"/>
              </a:rPr>
              <a:t>Programi Jednakosti/Ravnopravnosti</a:t>
            </a:r>
            <a:endParaRPr sz="39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algn="l" indent="0" lvl="0" marL="0" rtl="0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672350" y="3877425"/>
            <a:ext cx="8090700" cy="9612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spAutoFit/>
          </a:bodyPr>
          <a:lstStyle/>
          <a:p>
            <a:pPr algn="ctr" indent="0" lvl="0" marL="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altLang="en" lang="en" sz="23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Školski Distrikt Waterloo Zajednice  Inicijative Jednakosti</a:t>
            </a:r>
            <a:endParaRPr sz="23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algn="l" indent="0" lvl="0" marL="0" rtl="0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ixie One"/>
              <a:ea typeface="Nixie One"/>
              <a:cs typeface="Nixie One"/>
              <a:sym typeface="Nixie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65656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1086975" y="459450"/>
            <a:ext cx="6858000" cy="8772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sp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sz="4500">
                <a:solidFill>
                  <a:schemeClr val="lt1"/>
                </a:solidFill>
                <a:latin typeface="Nixie One"/>
              </a:rPr>
              <a:t>O ovom Dokumentu</a:t>
            </a:r>
            <a:endParaRPr sz="4500">
              <a:solidFill>
                <a:schemeClr val="lt1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1143000" y="2033875"/>
            <a:ext cx="6858000" cy="19701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spAutoFit/>
          </a:bodyPr>
          <a:lstStyle/>
          <a:p>
            <a:pPr algn="l" indent="0" lvl="0" marL="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altLang="en" lang="en" sz="16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Školski Distrikt Waterloo Zajednice (WCSD) nastavlja širiti ravnopravni rad unutar i izvan distrikta. Ispod je kratak uvod u naše brojne nove, planirane i tekuće resurse i aktivnosti povezane sa osiguravanjem ravnopravnog školskog i radnog okruženja. </a:t>
            </a:r>
            <a:endParaRPr sz="16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algn="l" indent="0" lvl="0" marL="0" rtl="0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rmAutofit fontScale="90000"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altLang="en" lang="en">
                <a:latin typeface="Bree Serif"/>
                <a:ea typeface="Bree Serif"/>
                <a:cs typeface="Bree Serif"/>
                <a:sym typeface="Bree Serif"/>
              </a:rPr>
              <a:t>01: U Razvoju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rmAutofit/>
          </a:bodyPr>
          <a:lstStyle/>
          <a:p>
            <a:pPr algn="l" indent="-330200" lvl="0" marL="457200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altLang="en" lang="en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Inovativni i Transformativni Kapitalni Istraživački Projekat za Profesionalni Razvoj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altLang="en" lang="en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Podsticanje Jednakosti u Procesu Zapošljavanja: Osiguravanje ublažavanja implicitne pristrasnosti i raznolikosti našeg nastavnog osoblja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altLang="en" lang="en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Pregled našeg procesa regrutovanja i zapošljavanja za prepreke kandidatima sa invaliditetom 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-330200" lvl="0" marL="457200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altLang="en" lang="en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Pregled kako možemo stvoriti bolje radno okruženje za osobe sa invaliditetom i LGBTQ zaposlenike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altLang="en" lang="en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Razvijanje procesa evaluacije i provođenje praćenja napretka trenutnih programa i inicijativa ravnopravnosti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altLang="en" lang="en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Izgradnja online Resursa Jednakosti, Istraživanja, i Outreach stranica za WCSD web stranice koje se redovno obnavljaju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rmAutofit fontScale="90000"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altLang="en" lang="en">
                <a:latin typeface="Bree Serif"/>
                <a:ea typeface="Bree Serif"/>
                <a:cs typeface="Bree Serif"/>
                <a:sym typeface="Bree Serif"/>
              </a:rPr>
              <a:t>02: Novo Ove Godine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rmAutofit/>
          </a:bodyPr>
          <a:lstStyle/>
          <a:p>
            <a:pPr algn="l" indent="-317500" lvl="0" marL="457200" rtl="0">
              <a:spcBef>
                <a:spcPts val="120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altLang="en" lang="en">
                <a:latin typeface="Arial"/>
                <a:ea typeface="Arial"/>
                <a:cs typeface="Arial"/>
                <a:sym typeface="Arial"/>
              </a:rPr>
              <a:t>Okvir Evaluacije Jednakosti učvršćen sa administratorima sa planiranom implementacijom u 2021-22 ciklusu evaluacije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l"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altLang="en" lang="en">
                <a:latin typeface="Arial"/>
                <a:ea typeface="Arial"/>
                <a:cs typeface="Arial"/>
                <a:sym typeface="Arial"/>
              </a:rPr>
              <a:t>Anketa dobrobiti nastavnika: provjera nastavnika, učitelja u bojama, posebno u pogledu zdravlja i dobrobiti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l"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altLang="en" lang="en">
                <a:latin typeface="Arial"/>
                <a:ea typeface="Arial"/>
                <a:cs typeface="Arial"/>
                <a:sym typeface="Arial"/>
              </a:rPr>
              <a:t>Sastanci sa osobljem u boji o uključivanju, zapošljavanju i zadržavanju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l"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altLang="en" lang="en">
                <a:latin typeface="Arial"/>
                <a:ea typeface="Arial"/>
                <a:cs typeface="Arial"/>
                <a:sym typeface="Arial"/>
              </a:rPr>
              <a:t>Odbor zapošljavanja izbor i trening razvijen od WestWind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rmAutofit/>
          </a:bodyPr>
          <a:lstStyle/>
          <a:p>
            <a:pPr algn="l" indent="-298450" lvl="0" marL="457200" rtl="0">
              <a:spcBef>
                <a:spcPts val="120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altLang="en" lang="en">
                <a:latin typeface="Arial"/>
                <a:ea typeface="Arial"/>
                <a:cs typeface="Arial"/>
                <a:sym typeface="Arial"/>
              </a:rPr>
              <a:t>Ažuriran &amp; proširen AA/EEO izvještaj, uključujući ciljeve i nove inicijative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l"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altLang="en" lang="en">
                <a:latin typeface="Arial"/>
                <a:ea typeface="Arial"/>
                <a:cs typeface="Arial"/>
                <a:sym typeface="Arial"/>
              </a:rPr>
              <a:t>Partnerstvo sa Lincoln HBCU za razna smještanja nastavnika u našem distriktu nakon diplomiranja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l"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altLang="en" lang="en">
                <a:latin typeface="Arial"/>
                <a:ea typeface="Arial"/>
                <a:cs typeface="Arial"/>
                <a:sym typeface="Arial"/>
              </a:rPr>
              <a:t>"Potpala" Pre-Apprenticeship programa sa John Deere, Hawkeye, Tech Works, Grow Cedar Valley i drugima sa fokusom na raznolikost u proizvodnji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l"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altLang="en" lang="en">
                <a:latin typeface="Arial"/>
                <a:ea typeface="Arial"/>
                <a:cs typeface="Arial"/>
                <a:sym typeface="Arial"/>
              </a:rPr>
              <a:t>Pridruživanje National Grow Your Own Network za dalji razvoj Teach Waterloo programa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rmAutofit fontScale="90000"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altLang="en" lang="en">
                <a:latin typeface="Bree Serif"/>
                <a:ea typeface="Bree Serif"/>
                <a:cs typeface="Bree Serif"/>
                <a:sym typeface="Bree Serif"/>
              </a:rPr>
              <a:t>02.1: Ishodi &amp; Ažuriranja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altLang="en" lang="en" sz="1600">
                <a:latin typeface="Arial"/>
                <a:ea typeface="Arial"/>
                <a:cs typeface="Arial"/>
                <a:sym typeface="Arial"/>
              </a:rPr>
              <a:t>AA/EEO Izvještaj*: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algn="l" indent="0" lvl="0" marL="0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altLang="en" lang="en" sz="1600">
                <a:latin typeface="Arial"/>
                <a:ea typeface="Arial"/>
                <a:cs typeface="Arial"/>
                <a:sym typeface="Arial"/>
              </a:rPr>
              <a:t>Prošireni opseg, sa dugoročnim kvalitativnim i kvantitativnim ciljevima postavljanim od strane distrikta i odbora za ravnopravnost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algn="ctr" indent="0" lvl="0" marL="0" rtl="0">
              <a:spcBef>
                <a:spcPts val="1200"/>
              </a:spcBef>
              <a:spcAft>
                <a:spcPts val="0"/>
              </a:spcAft>
              <a:buNone/>
            </a:pPr>
            <a:r>
              <a:rPr altLang="en" lang="en" sz="1600">
                <a:latin typeface="Arial"/>
                <a:ea typeface="Arial"/>
                <a:cs typeface="Arial"/>
                <a:sym typeface="Arial"/>
              </a:rPr>
              <a:t>Obuka Odbora za Zapošljavanje: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algn="l" indent="0" lvl="0" marL="0" rtl="0">
              <a:spcBef>
                <a:spcPts val="1200"/>
              </a:spcBef>
              <a:spcAft>
                <a:spcPts val="0"/>
              </a:spcAft>
              <a:buNone/>
            </a:pPr>
            <a:r>
              <a:rPr sz="1600">
                <a:latin typeface="Arial"/>
              </a:rPr>
              <a:t>WestWind je pružio video i materijale za odbore za zapošljavanje ravnopravno usmjerene na nastavnike i administratore. Materijali se pregledavaju.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algn="ctr" indent="0" lvl="0" marL="0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algn="ctr" indent="0" lvl="0" marL="0" rtl="0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ctr" indent="0" lvl="0" marL="0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altLang="en" lang="en" sz="1600">
                <a:latin typeface="Arial"/>
                <a:ea typeface="Arial"/>
                <a:cs typeface="Arial"/>
                <a:sym typeface="Arial"/>
              </a:rPr>
              <a:t>Sastanci Osoblje u Boji - Prvi Utorak Svakog Mjeseca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algn="l" indent="0" lvl="0" marL="0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altLang="en" lang="en" u="sng">
                <a:latin typeface="Arial"/>
                <a:ea typeface="Arial"/>
                <a:cs typeface="Arial"/>
                <a:sym typeface="Arial"/>
              </a:rPr>
              <a:t>Prioritetne Ideje Našeg Osoblja:</a:t>
            </a:r>
            <a:endParaRPr u="sng">
              <a:latin typeface="Arial"/>
              <a:ea typeface="Arial"/>
              <a:cs typeface="Arial"/>
              <a:sym typeface="Arial"/>
            </a:endParaRPr>
          </a:p>
          <a:p>
            <a:pPr algn="l" indent="-317500" lvl="0" marL="457200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altLang="en" lang="en">
                <a:latin typeface="Arial"/>
                <a:ea typeface="Arial"/>
                <a:cs typeface="Arial"/>
                <a:sym typeface="Arial"/>
              </a:rPr>
              <a:t>Prilike za POC glasove da se čuju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l"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altLang="en" lang="en">
                <a:latin typeface="Arial"/>
                <a:ea typeface="Arial"/>
                <a:cs typeface="Arial"/>
                <a:sym typeface="Arial"/>
              </a:rPr>
              <a:t>Sastanci o obrazovanju u distriktu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l"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altLang="en" lang="en">
                <a:latin typeface="Arial"/>
                <a:ea typeface="Arial"/>
                <a:cs typeface="Arial"/>
                <a:sym typeface="Arial"/>
              </a:rPr>
              <a:t>Mjesečne networking mogućnosti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ctr" indent="0" lvl="0" marL="0" rtl="0">
              <a:spcBef>
                <a:spcPts val="1200"/>
              </a:spcBef>
              <a:spcAft>
                <a:spcPts val="0"/>
              </a:spcAft>
              <a:buNone/>
            </a:pPr>
            <a:r>
              <a:rPr sz="1600">
                <a:latin typeface="Arial"/>
              </a:rPr>
              <a:t>Anketa o Dobrobiti Nastavnika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algn="l" indent="0" lvl="0" marL="0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altLang="en" lang="en">
                <a:latin typeface="Arial"/>
                <a:ea typeface="Arial"/>
                <a:cs typeface="Arial"/>
                <a:sym typeface="Arial"/>
              </a:rPr>
              <a:t>Dodatna sažeta anketa razvijena za češće prijave.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l" indent="0" lvl="0" marL="0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altLang="en" lang="en">
                <a:latin typeface="Arial"/>
                <a:ea typeface="Arial"/>
                <a:cs typeface="Arial"/>
                <a:sym typeface="Arial"/>
              </a:rPr>
              <a:t>Praćenje planirano za poređenje na kraju godine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l" indent="0" lvl="0" marL="0" rtl="0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166025" y="501050"/>
            <a:ext cx="8520600" cy="5727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rmAutofit fontScale="90000"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altLang="en" lang="en">
                <a:latin typeface="Bree Serif"/>
                <a:ea typeface="Bree Serif"/>
                <a:cs typeface="Bree Serif"/>
                <a:sym typeface="Bree Serif"/>
              </a:rPr>
              <a:t>03: Trenutni Programi, Grupe, &amp; Inicijative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-304800" lvl="0" marL="457200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altLang="en" lang="en" sz="1200">
                <a:latin typeface="Arial"/>
                <a:ea typeface="Arial"/>
                <a:cs typeface="Arial"/>
                <a:sym typeface="Arial"/>
              </a:rPr>
              <a:t>Program Dvojezičnosti: Španski &amp; Francuski sa Engleskim na elementary nivou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algn="l"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altLang="en" lang="en" sz="1200">
                <a:latin typeface="Arial"/>
                <a:ea typeface="Arial"/>
                <a:cs typeface="Arial"/>
                <a:sym typeface="Arial"/>
              </a:rPr>
              <a:t>Obuka Jednakosti/Trening profesionalnog razvoja kroz WestWind u protekle tri godine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algn="l"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altLang="en" lang="en" sz="1200">
                <a:latin typeface="Arial"/>
                <a:ea typeface="Arial"/>
                <a:cs typeface="Arial"/>
                <a:sym typeface="Arial"/>
              </a:rPr>
              <a:t>Vještina &amp; Karijera Mladih Sajam Istraživanja sa UNI-Cue i Teen &amp; Education Center of the Cedar Valley Boys i Girls Club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algn="l"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altLang="en" lang="en" sz="1200">
                <a:latin typeface="Arial"/>
                <a:ea typeface="Arial"/>
                <a:cs typeface="Arial"/>
                <a:sym typeface="Arial"/>
              </a:rPr>
              <a:t>High School Grupe Homoseksualnih Saveza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algn="l"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altLang="en" lang="en" sz="1200">
                <a:latin typeface="Arial"/>
                <a:ea typeface="Arial"/>
                <a:cs typeface="Arial"/>
                <a:sym typeface="Arial"/>
              </a:rPr>
              <a:t>CultureFest proslava raznolikosti naše zajednice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algn="l"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altLang="en" lang="en" sz="1200">
                <a:latin typeface="Arial"/>
                <a:ea typeface="Arial"/>
                <a:cs typeface="Arial"/>
                <a:sym typeface="Arial"/>
              </a:rPr>
              <a:t>Teach Waterloo razvijte vlastito partnerstvo sa  UNI &amp; McElroy Trust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algn="l"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altLang="en" lang="en" sz="1200">
                <a:latin typeface="Arial"/>
                <a:ea typeface="Arial"/>
                <a:cs typeface="Arial"/>
                <a:sym typeface="Arial"/>
              </a:rPr>
              <a:t>HBCU &amp; HSI sajmovi zapošljavanja nastavnika u boji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algn="l"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altLang="en" lang="en" sz="1200">
                <a:latin typeface="Arial"/>
                <a:ea typeface="Arial"/>
                <a:cs typeface="Arial"/>
                <a:sym typeface="Arial"/>
              </a:rPr>
              <a:t>Klub Budućih Edukatora sa WCC, UNI-Cue, UNI, Hawkeye &amp; NSBCPA</a:t>
            </a:r>
            <a:endParaRPr sz="1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-31115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</a:pPr>
            <a:r>
              <a:rPr sz="1300">
                <a:latin typeface="Arial"/>
              </a:rPr>
              <a:t/>
            </a:r>
          </a:p>
          <a:p>
            <a:pPr algn="l" indent="-31115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altLang="en" lang="en" sz="1300">
                <a:latin typeface="Arial"/>
                <a:ea typeface="Arial"/>
                <a:cs typeface="Arial"/>
                <a:sym typeface="Arial"/>
              </a:rPr>
              <a:t>Sastanci sa osobljem u boji u vezi sa zapošljavanjem i zadržavanjem osoblja u boji 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algn="l" indent="-31115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altLang="en" lang="en" sz="1300">
                <a:latin typeface="Arial"/>
                <a:ea typeface="Arial"/>
                <a:cs typeface="Arial"/>
                <a:sym typeface="Arial"/>
              </a:rPr>
              <a:t>Jednakost Evaluacija model za nastavnike 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algn="l" indent="-31115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altLang="en" lang="en" sz="1300">
                <a:latin typeface="Arial"/>
                <a:ea typeface="Arial"/>
                <a:cs typeface="Arial"/>
                <a:sym typeface="Arial"/>
              </a:rPr>
              <a:t>Mjesečni Odbor za Jednakost/Ravnopravnost 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algn="l" indent="-31115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</a:pPr>
            <a:r>
              <a:rPr/>
              <a:t>WCC Pre-Apprenticeship Saradnja</a:t>
            </a:r>
          </a:p>
          <a:p>
            <a:pPr algn="l" indent="-31115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altLang="en" lang="en" sz="1300">
                <a:latin typeface="Arial"/>
                <a:ea typeface="Arial"/>
                <a:cs typeface="Arial"/>
                <a:sym typeface="Arial"/>
              </a:rPr>
              <a:t>East High AAMAS - Afričko-Američki Muškarci Postižu Uspjeh </a:t>
            </a:r>
            <a:endParaRPr sz="1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rmAutofit fontScale="90000"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altLang="en" lang="en">
                <a:latin typeface="Bree Serif"/>
                <a:ea typeface="Bree Serif"/>
                <a:cs typeface="Bree Serif"/>
                <a:sym typeface="Bree Serif"/>
              </a:rPr>
              <a:t>04: Brze Činjenice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367125"/>
            <a:ext cx="3999900" cy="17928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altLang="en" lang="en">
                <a:latin typeface="Arial"/>
                <a:ea typeface="Arial"/>
                <a:cs typeface="Arial"/>
                <a:sym typeface="Arial"/>
              </a:rPr>
              <a:t>Svaka peta osoba osoblja je osoba u boji. Sveukupna raznolikost nastavnika i osoblja povećava se u posljednjih pet godina.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l" indent="0" lvl="0" marL="0" rtl="0">
              <a:spcBef>
                <a:spcPts val="1200"/>
              </a:spcBef>
              <a:spcAft>
                <a:spcPts val="1200"/>
              </a:spcAft>
              <a:buNone/>
            </a:pPr>
            <a:r>
              <a:rPr altLang="en" lang="en">
                <a:latin typeface="Arial"/>
                <a:ea typeface="Arial"/>
                <a:cs typeface="Arial"/>
                <a:sym typeface="Arial"/>
              </a:rPr>
              <a:t>Mi imamo najveći procenat nastavnika/učitelja u boji u Urbanom Networku Obrazovanja u Iowa (UEN Iowa).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9"/>
          <p:cNvSpPr txBox="1"/>
          <p:nvPr>
            <p:ph idx="2" type="body"/>
          </p:nvPr>
        </p:nvSpPr>
        <p:spPr>
          <a:xfrm>
            <a:off x="4832400" y="1367275"/>
            <a:ext cx="3999900" cy="17928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altLang="en" lang="en">
                <a:latin typeface="Arial"/>
                <a:ea typeface="Arial"/>
                <a:cs typeface="Arial"/>
                <a:sym typeface="Arial"/>
              </a:rPr>
              <a:t>45 različitih jezika pričaju učenici u našem distriktu.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l" indent="0" lvl="0" marL="0" rtl="0">
              <a:spcBef>
                <a:spcPts val="1200"/>
              </a:spcBef>
              <a:spcAft>
                <a:spcPts val="1200"/>
              </a:spcAft>
              <a:buNone/>
            </a:pPr>
            <a:r>
              <a:rPr altLang="en" lang="en">
                <a:latin typeface="Arial"/>
                <a:ea typeface="Arial"/>
                <a:cs typeface="Arial"/>
                <a:sym typeface="Arial"/>
              </a:rPr>
              <a:t>UMETT (UNI Minority Educators of Today and Tomorrow) partnerstvo ljetnog programa sa Hawkeye Community College &amp; University of Northern Iowa. Mi čemo biti prvi u državi.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9"/>
          <p:cNvSpPr txBox="1"/>
          <p:nvPr/>
        </p:nvSpPr>
        <p:spPr>
          <a:xfrm>
            <a:off x="616325" y="3541050"/>
            <a:ext cx="8124300" cy="4002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sp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altLang="en" lang="en"/>
              <a:t>*</a:t>
            </a:r>
            <a:r>
              <a:rPr altLang="en" lang="en" u="sng">
                <a:solidFill>
                  <a:schemeClr val="hlink"/>
                </a:solidFill>
                <a:hlinkClick r:id="rId3"/>
              </a:rPr>
              <a:t>WCSD AA/EEO Report (Click to View)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