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Bree Serif" panose="020B0604020202020204" charset="0"/>
      <p:regular r:id="rId10"/>
    </p:embeddedFont>
    <p:embeddedFont>
      <p:font typeface="Nixie One" panose="020B0604020202020204" charset="0"/>
      <p:regular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de92da2ad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de92da2ad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de92da2adc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de92da2adc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de92da2adc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de92da2adc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de92da2adc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de92da2adc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de92da2adc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de92da2adc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de92da2adc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de92da2adc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Font typeface="Nixie One"/>
              <a:buNone/>
              <a:defRPr sz="5200">
                <a:latin typeface="Nixie One"/>
                <a:ea typeface="Nixie One"/>
                <a:cs typeface="Nixie One"/>
                <a:sym typeface="Nixie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ixie One"/>
              <a:buNone/>
              <a:defRPr sz="28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Nixie One"/>
              <a:buNone/>
              <a:defRPr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ixie One"/>
              <a:buChar char="●"/>
              <a:defRPr sz="14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ixie One"/>
              <a:buChar char="○"/>
              <a:defRPr sz="12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ixie One"/>
              <a:buChar char="■"/>
              <a:defRPr sz="12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ixie One"/>
              <a:buChar char="●"/>
              <a:defRPr sz="12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ixie One"/>
              <a:buChar char="○"/>
              <a:defRPr sz="12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ixie One"/>
              <a:buChar char="■"/>
              <a:defRPr sz="12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ixie One"/>
              <a:buChar char="●"/>
              <a:defRPr sz="12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ixie One"/>
              <a:buChar char="○"/>
              <a:defRPr sz="12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ixie One"/>
              <a:buChar char="■"/>
              <a:defRPr sz="12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ixie One"/>
              <a:buChar char="●"/>
              <a:defRPr sz="14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ixie One"/>
              <a:buChar char="○"/>
              <a:defRPr sz="12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ixie One"/>
              <a:buChar char="■"/>
              <a:defRPr sz="12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ixie One"/>
              <a:buChar char="●"/>
              <a:defRPr sz="12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ixie One"/>
              <a:buChar char="○"/>
              <a:defRPr sz="12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ixie One"/>
              <a:buChar char="■"/>
              <a:defRPr sz="12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ixie One"/>
              <a:buChar char="●"/>
              <a:defRPr sz="12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ixie One"/>
              <a:buChar char="○"/>
              <a:defRPr sz="12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ixie One"/>
              <a:buChar char="■"/>
              <a:defRPr sz="1200">
                <a:solidFill>
                  <a:schemeClr val="dk1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terlooschools.org/hrs/files/2021/04/Waterloo-Schools-Equal-Employment-Opportunity-and-Affirmative-Action-Plan-2020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03774" y="0"/>
            <a:ext cx="6936452" cy="243737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103825" y="2723025"/>
            <a:ext cx="6936600" cy="1308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900" dirty="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Programa de Equidad</a:t>
            </a:r>
            <a:endParaRPr sz="3900" dirty="0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56;p13"/>
          <p:cNvSpPr txBox="1"/>
          <p:nvPr/>
        </p:nvSpPr>
        <p:spPr>
          <a:xfrm>
            <a:off x="672350" y="3877425"/>
            <a:ext cx="8090700" cy="1521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 dirty="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Iniciativas de Equidad del Distrito </a:t>
            </a:r>
            <a:r>
              <a:rPr lang="en-US" sz="2300" dirty="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E</a:t>
            </a:r>
            <a:r>
              <a:rPr lang="en" sz="2300" dirty="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scolar de la Comunidad de Waterloo</a:t>
            </a:r>
            <a:endParaRPr sz="2300" dirty="0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latin typeface="Nixie One"/>
              <a:ea typeface="Nixie One"/>
              <a:cs typeface="Nixie One"/>
              <a:sym typeface="Nixie On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65656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1086975" y="459450"/>
            <a:ext cx="6858000" cy="15696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 dirty="0">
                <a:solidFill>
                  <a:schemeClr val="lt1"/>
                </a:solidFill>
                <a:latin typeface="Nixie One"/>
                <a:ea typeface="Nixie One"/>
                <a:cs typeface="Nixie One"/>
                <a:sym typeface="Nixie One"/>
              </a:rPr>
              <a:t>Acerca De Este Documento</a:t>
            </a:r>
            <a:endParaRPr sz="4500" dirty="0">
              <a:solidFill>
                <a:schemeClr val="lt1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1143000" y="2033875"/>
            <a:ext cx="6858000" cy="2406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dirty="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El Distrito Escolar de la Comunidad de Waterloo (WCSD) contin</a:t>
            </a:r>
            <a:r>
              <a:rPr lang="en-US" sz="1600" dirty="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ú</a:t>
            </a:r>
            <a:r>
              <a:rPr lang="en" sz="1600" dirty="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a expandiendo nuestro trabajo de equidad dentro y m</a:t>
            </a:r>
            <a:r>
              <a:rPr lang="en-US" sz="1600" dirty="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á</a:t>
            </a:r>
            <a:r>
              <a:rPr lang="en" sz="1600" dirty="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s al</a:t>
            </a:r>
            <a:r>
              <a:rPr lang="en-US" sz="1600" dirty="0" err="1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lá</a:t>
            </a:r>
            <a:r>
              <a:rPr lang="en-US" sz="1600" dirty="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 del </a:t>
            </a:r>
            <a:r>
              <a:rPr lang="en-US" sz="1600" dirty="0" err="1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distrito</a:t>
            </a:r>
            <a:r>
              <a:rPr lang="en" sz="1600" dirty="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. A continuaci</a:t>
            </a:r>
            <a:r>
              <a:rPr lang="en-US" sz="1600" dirty="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ó</a:t>
            </a:r>
            <a:r>
              <a:rPr lang="en" sz="1600" dirty="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n se muestra una breve introducci</a:t>
            </a:r>
            <a:r>
              <a:rPr lang="en-US" sz="1600" dirty="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ó</a:t>
            </a:r>
            <a:r>
              <a:rPr lang="en" sz="1600" dirty="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n a nuestros numerosos recursos y actividades nuevos, </a:t>
            </a:r>
            <a:r>
              <a:rPr lang="en-US" sz="1600" dirty="0" err="1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planificados</a:t>
            </a:r>
            <a:r>
              <a:rPr lang="en-US" sz="1600" dirty="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 y </a:t>
            </a:r>
            <a:r>
              <a:rPr lang="en-US" sz="1600" dirty="0" err="1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en</a:t>
            </a:r>
            <a:r>
              <a:rPr lang="en-US" sz="1600" dirty="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curso</a:t>
            </a:r>
            <a:r>
              <a:rPr lang="en-US" sz="1600" dirty="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relacionados</a:t>
            </a:r>
            <a:r>
              <a:rPr lang="en-US" sz="1600" dirty="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 con la </a:t>
            </a:r>
            <a:r>
              <a:rPr lang="en-US" sz="1600" dirty="0" err="1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garantía</a:t>
            </a:r>
            <a:r>
              <a:rPr lang="en-US" sz="1600" dirty="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 de un </a:t>
            </a:r>
            <a:r>
              <a:rPr lang="en-US" sz="16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ambiente </a:t>
            </a:r>
            <a:r>
              <a:rPr lang="en-US" sz="1600" dirty="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escolar y </a:t>
            </a:r>
            <a:r>
              <a:rPr lang="en-US" sz="1600" dirty="0" err="1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laboral</a:t>
            </a:r>
            <a:r>
              <a:rPr lang="en-US" sz="1600" dirty="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equitativo</a:t>
            </a:r>
            <a:r>
              <a:rPr lang="en" sz="1600" dirty="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.</a:t>
            </a:r>
            <a:endParaRPr sz="1600" dirty="0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Bree Serif"/>
                <a:ea typeface="Bree Serif"/>
                <a:cs typeface="Bree Serif"/>
                <a:sym typeface="Bree Serif"/>
              </a:rPr>
              <a:t>01: En Desarrollo</a:t>
            </a:r>
            <a:endParaRPr dirty="0"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302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●"/>
            </a:pPr>
            <a:r>
              <a:rPr lang="en" sz="1600" dirty="0">
                <a:latin typeface="Arial"/>
                <a:ea typeface="Arial"/>
                <a:cs typeface="Arial"/>
                <a:sym typeface="Arial"/>
              </a:rPr>
              <a:t>Proyecto de in</a:t>
            </a:r>
            <a:r>
              <a:rPr lang="en-US" sz="1600" dirty="0" err="1">
                <a:latin typeface="Arial"/>
                <a:ea typeface="Arial"/>
                <a:cs typeface="Arial"/>
                <a:sym typeface="Arial"/>
              </a:rPr>
              <a:t>vestigación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 de Desarrollo </a:t>
            </a:r>
            <a:r>
              <a:rPr lang="en-US" sz="1600" dirty="0" err="1">
                <a:latin typeface="Arial"/>
                <a:ea typeface="Arial"/>
                <a:cs typeface="Arial"/>
                <a:sym typeface="Arial"/>
              </a:rPr>
              <a:t>Profesional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600" dirty="0" err="1">
                <a:latin typeface="Arial"/>
                <a:ea typeface="Arial"/>
                <a:cs typeface="Arial"/>
                <a:sym typeface="Arial"/>
              </a:rPr>
              <a:t>Equidad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latin typeface="Arial"/>
                <a:ea typeface="Arial"/>
                <a:cs typeface="Arial"/>
                <a:sym typeface="Arial"/>
              </a:rPr>
              <a:t>Innovadora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US" sz="1600" dirty="0" err="1">
                <a:latin typeface="Arial"/>
                <a:ea typeface="Arial"/>
                <a:cs typeface="Arial"/>
                <a:sym typeface="Arial"/>
              </a:rPr>
              <a:t>Transformadora</a:t>
            </a: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●"/>
            </a:pPr>
            <a:r>
              <a:rPr lang="en" sz="1600" dirty="0">
                <a:latin typeface="Arial"/>
                <a:ea typeface="Arial"/>
                <a:cs typeface="Arial"/>
                <a:sym typeface="Arial"/>
              </a:rPr>
              <a:t>Fomentar la equidad del proceso de contrataci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ó</a:t>
            </a:r>
            <a:r>
              <a:rPr lang="en" sz="1600" dirty="0">
                <a:latin typeface="Arial"/>
                <a:ea typeface="Arial"/>
                <a:cs typeface="Arial"/>
                <a:sym typeface="Arial"/>
              </a:rPr>
              <a:t>n: Garantizar que se mitigue el sesgo impl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í</a:t>
            </a:r>
            <a:r>
              <a:rPr lang="en" sz="1600" dirty="0">
                <a:latin typeface="Arial"/>
                <a:ea typeface="Arial"/>
                <a:cs typeface="Arial"/>
                <a:sym typeface="Arial"/>
              </a:rPr>
              <a:t>cito y que nuestro personal 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se </a:t>
            </a:r>
            <a:r>
              <a:rPr lang="en-US" sz="1600" dirty="0" err="1">
                <a:latin typeface="Arial"/>
                <a:ea typeface="Arial"/>
                <a:cs typeface="Arial"/>
                <a:sym typeface="Arial"/>
              </a:rPr>
              <a:t>diversifique</a:t>
            </a: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●"/>
            </a:pPr>
            <a:r>
              <a:rPr lang="en-US" sz="1600" dirty="0" err="1">
                <a:latin typeface="Arial"/>
                <a:ea typeface="Arial"/>
                <a:cs typeface="Arial"/>
                <a:sym typeface="Arial"/>
              </a:rPr>
              <a:t>Examinar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latin typeface="Arial"/>
                <a:ea typeface="Arial"/>
                <a:cs typeface="Arial"/>
                <a:sym typeface="Arial"/>
              </a:rPr>
              <a:t>nuestro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latin typeface="Arial"/>
                <a:ea typeface="Arial"/>
                <a:cs typeface="Arial"/>
                <a:sym typeface="Arial"/>
              </a:rPr>
              <a:t>proceso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600" dirty="0" err="1">
                <a:latin typeface="Arial"/>
                <a:ea typeface="Arial"/>
                <a:cs typeface="Arial"/>
                <a:sym typeface="Arial"/>
              </a:rPr>
              <a:t>contratación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US" sz="1600" dirty="0" err="1">
                <a:latin typeface="Arial"/>
                <a:ea typeface="Arial"/>
                <a:cs typeface="Arial"/>
                <a:sym typeface="Arial"/>
              </a:rPr>
              <a:t>reclutamiento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latin typeface="Arial"/>
                <a:ea typeface="Arial"/>
                <a:cs typeface="Arial"/>
                <a:sym typeface="Arial"/>
              </a:rPr>
              <a:t>en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latin typeface="Arial"/>
                <a:ea typeface="Arial"/>
                <a:cs typeface="Arial"/>
                <a:sym typeface="Arial"/>
              </a:rPr>
              <a:t>busca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600" dirty="0" err="1">
                <a:latin typeface="Arial"/>
                <a:ea typeface="Arial"/>
                <a:cs typeface="Arial"/>
                <a:sym typeface="Arial"/>
              </a:rPr>
              <a:t>barreras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 para los </a:t>
            </a:r>
            <a:r>
              <a:rPr lang="en-US" sz="1600" dirty="0" err="1">
                <a:latin typeface="Arial"/>
                <a:ea typeface="Arial"/>
                <a:cs typeface="Arial"/>
                <a:sym typeface="Arial"/>
              </a:rPr>
              <a:t>solicitantes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 con </a:t>
            </a:r>
            <a:r>
              <a:rPr lang="en-US" sz="1600" dirty="0" err="1">
                <a:latin typeface="Arial"/>
                <a:ea typeface="Arial"/>
                <a:cs typeface="Arial"/>
                <a:sym typeface="Arial"/>
              </a:rPr>
              <a:t>discapacidades</a:t>
            </a:r>
            <a:endParaRPr sz="16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2"/>
          </p:nvPr>
        </p:nvSpPr>
        <p:spPr>
          <a:xfrm>
            <a:off x="4832402" y="1043148"/>
            <a:ext cx="4135137" cy="375640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●"/>
            </a:pPr>
            <a:r>
              <a:rPr lang="en" sz="1600" dirty="0">
                <a:latin typeface="Arial"/>
                <a:ea typeface="Arial"/>
                <a:cs typeface="Arial"/>
                <a:sym typeface="Arial"/>
              </a:rPr>
              <a:t>Evaluar c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ó</a:t>
            </a:r>
            <a:r>
              <a:rPr lang="en" sz="1600" dirty="0">
                <a:latin typeface="Arial"/>
                <a:ea typeface="Arial"/>
                <a:cs typeface="Arial"/>
                <a:sym typeface="Arial"/>
              </a:rPr>
              <a:t>mo podemos crear un mejor ambiente de trabajo para las personas con dicapacidades y los empleados</a:t>
            </a:r>
            <a:r>
              <a:rPr lang="en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LGBTQ</a:t>
            </a: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●"/>
            </a:pPr>
            <a:r>
              <a:rPr lang="en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-US" sz="16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esarrollar</a:t>
            </a:r>
            <a:r>
              <a:rPr 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un </a:t>
            </a:r>
            <a:r>
              <a:rPr lang="en-US" sz="16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proceso</a:t>
            </a:r>
            <a:r>
              <a:rPr 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6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evaluación</a:t>
            </a:r>
            <a:r>
              <a:rPr 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y realizer el </a:t>
            </a:r>
            <a:r>
              <a:rPr lang="en-US" sz="16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del </a:t>
            </a:r>
            <a:r>
              <a:rPr lang="en-US" sz="16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progreso</a:t>
            </a:r>
            <a:r>
              <a:rPr 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los </a:t>
            </a:r>
            <a:r>
              <a:rPr lang="en-US" sz="16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programas</a:t>
            </a:r>
            <a:r>
              <a:rPr 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 </a:t>
            </a:r>
            <a:r>
              <a:rPr lang="en-US" sz="16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iniciativas</a:t>
            </a:r>
            <a:r>
              <a:rPr 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6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quidad</a:t>
            </a:r>
            <a:r>
              <a:rPr 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actuales</a:t>
            </a: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●"/>
            </a:pPr>
            <a:r>
              <a:rPr lang="en" sz="1600" dirty="0">
                <a:latin typeface="Arial"/>
                <a:ea typeface="Arial"/>
                <a:cs typeface="Arial"/>
                <a:sym typeface="Arial"/>
              </a:rPr>
              <a:t>Creaci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ó</a:t>
            </a:r>
            <a:r>
              <a:rPr lang="en" sz="1600" dirty="0">
                <a:latin typeface="Arial"/>
                <a:ea typeface="Arial"/>
                <a:cs typeface="Arial"/>
                <a:sym typeface="Arial"/>
              </a:rPr>
              <a:t>n de p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á</a:t>
            </a:r>
            <a:r>
              <a:rPr lang="en" sz="1600" dirty="0">
                <a:latin typeface="Arial"/>
                <a:ea typeface="Arial"/>
                <a:cs typeface="Arial"/>
                <a:sym typeface="Arial"/>
              </a:rPr>
              <a:t>ginas en l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í</a:t>
            </a:r>
            <a:r>
              <a:rPr lang="en" sz="1600" dirty="0">
                <a:latin typeface="Arial"/>
                <a:ea typeface="Arial"/>
                <a:cs typeface="Arial"/>
                <a:sym typeface="Arial"/>
              </a:rPr>
              <a:t>nea de Recursos, Investigaci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ó</a:t>
            </a:r>
            <a:r>
              <a:rPr lang="en" sz="1600" dirty="0">
                <a:latin typeface="Arial"/>
                <a:ea typeface="Arial"/>
                <a:cs typeface="Arial"/>
                <a:sym typeface="Arial"/>
              </a:rPr>
              <a:t>n y Difusi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ó</a:t>
            </a:r>
            <a:r>
              <a:rPr lang="en" sz="1600" dirty="0">
                <a:latin typeface="Arial"/>
                <a:ea typeface="Arial"/>
                <a:cs typeface="Arial"/>
                <a:sym typeface="Arial"/>
              </a:rPr>
              <a:t>n de </a:t>
            </a:r>
            <a:r>
              <a:rPr lang="en-US" sz="1600" dirty="0" err="1">
                <a:latin typeface="Arial"/>
                <a:ea typeface="Arial"/>
                <a:cs typeface="Arial"/>
                <a:sym typeface="Arial"/>
              </a:rPr>
              <a:t>Equidad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 para el sitio </a:t>
            </a:r>
            <a:r>
              <a:rPr lang="en-US" sz="1600" dirty="0" err="1">
                <a:latin typeface="Arial"/>
                <a:ea typeface="Arial"/>
                <a:cs typeface="Arial"/>
                <a:sym typeface="Arial"/>
              </a:rPr>
              <a:t>wb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 del WCSD que se </a:t>
            </a:r>
            <a:r>
              <a:rPr lang="en-US" sz="1600" dirty="0" err="1">
                <a:latin typeface="Arial"/>
                <a:ea typeface="Arial"/>
                <a:cs typeface="Arial"/>
                <a:sym typeface="Arial"/>
              </a:rPr>
              <a:t>actualizan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latin typeface="Arial"/>
                <a:ea typeface="Arial"/>
                <a:cs typeface="Arial"/>
                <a:sym typeface="Arial"/>
              </a:rPr>
              <a:t>periódicamente</a:t>
            </a: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Bree Serif"/>
                <a:ea typeface="Bree Serif"/>
                <a:cs typeface="Bree Serif"/>
                <a:sym typeface="Bree Serif"/>
              </a:rPr>
              <a:t>02: N</a:t>
            </a:r>
            <a:r>
              <a:rPr lang="en-US" dirty="0" err="1">
                <a:latin typeface="Bree Serif"/>
                <a:ea typeface="Bree Serif"/>
                <a:cs typeface="Bree Serif"/>
                <a:sym typeface="Bree Serif"/>
              </a:rPr>
              <a:t>uevo</a:t>
            </a:r>
            <a:r>
              <a:rPr lang="en-US" dirty="0">
                <a:latin typeface="Bree Serif"/>
                <a:ea typeface="Bree Serif"/>
                <a:cs typeface="Bree Serif"/>
                <a:sym typeface="Bree Serif"/>
              </a:rPr>
              <a:t> Este </a:t>
            </a:r>
            <a:r>
              <a:rPr lang="en-US" dirty="0" err="1">
                <a:latin typeface="Bree Serif"/>
                <a:ea typeface="Bree Serif"/>
                <a:cs typeface="Bree Serif"/>
                <a:sym typeface="Bree Serif"/>
              </a:rPr>
              <a:t>Año</a:t>
            </a:r>
            <a:endParaRPr dirty="0"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Font typeface="Arial"/>
              <a:buChar char="●"/>
            </a:pPr>
            <a:r>
              <a:rPr lang="en" dirty="0">
                <a:latin typeface="Arial"/>
                <a:ea typeface="Arial"/>
                <a:cs typeface="Arial"/>
                <a:sym typeface="Arial"/>
              </a:rPr>
              <a:t>Marco de evaluaci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ó</a:t>
            </a:r>
            <a:r>
              <a:rPr lang="en" dirty="0">
                <a:latin typeface="Arial"/>
                <a:ea typeface="Arial"/>
                <a:cs typeface="Arial"/>
                <a:sym typeface="Arial"/>
              </a:rPr>
              <a:t>n de la equidad solidificad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" dirty="0">
                <a:latin typeface="Arial"/>
                <a:ea typeface="Arial"/>
                <a:cs typeface="Arial"/>
                <a:sym typeface="Arial"/>
              </a:rPr>
              <a:t> con admini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stradores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implementación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planificada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en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el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ciclo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evaluación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2021-22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</a:pPr>
            <a:r>
              <a:rPr lang="en" dirty="0">
                <a:latin typeface="Arial"/>
                <a:ea typeface="Arial"/>
                <a:cs typeface="Arial"/>
                <a:sym typeface="Arial"/>
              </a:rPr>
              <a:t>Encuesta sobre el bienestar de los maestros: Conti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nua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comunicación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con</a:t>
            </a:r>
            <a:r>
              <a:rPr lang="en" dirty="0">
                <a:latin typeface="Arial"/>
                <a:ea typeface="Arial"/>
                <a:cs typeface="Arial"/>
                <a:sym typeface="Arial"/>
              </a:rPr>
              <a:t> los maestros de color en particular, con respecto a la salud y el bienestar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</a:pPr>
            <a:r>
              <a:rPr lang="en" dirty="0">
                <a:latin typeface="Arial"/>
                <a:ea typeface="Arial"/>
                <a:cs typeface="Arial"/>
                <a:sym typeface="Arial"/>
              </a:rPr>
              <a:t>Reuniones con personal de color sob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re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inclusión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reclutamiento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retención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</a:pPr>
            <a:r>
              <a:rPr lang="en" dirty="0">
                <a:latin typeface="Arial"/>
                <a:ea typeface="Arial"/>
                <a:cs typeface="Arial"/>
                <a:sym typeface="Arial"/>
              </a:rPr>
              <a:t>Selecci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ó</a:t>
            </a:r>
            <a:r>
              <a:rPr lang="en" dirty="0">
                <a:latin typeface="Arial"/>
                <a:ea typeface="Arial"/>
                <a:cs typeface="Arial"/>
                <a:sym typeface="Arial"/>
              </a:rPr>
              <a:t>n y capacitaci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ó</a:t>
            </a:r>
            <a:r>
              <a:rPr lang="en" dirty="0">
                <a:latin typeface="Arial"/>
                <a:ea typeface="Arial"/>
                <a:cs typeface="Arial"/>
                <a:sym typeface="Arial"/>
              </a:rPr>
              <a:t>n del comi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té</a:t>
            </a:r>
            <a:r>
              <a:rPr lang="en" dirty="0">
                <a:latin typeface="Arial"/>
                <a:ea typeface="Arial"/>
                <a:cs typeface="Arial"/>
                <a:sym typeface="Arial"/>
              </a:rPr>
              <a:t> de contrataci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ón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desarrollado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por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WestWind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298450" algn="l" rtl="0">
              <a:spcBef>
                <a:spcPts val="1200"/>
              </a:spcBef>
              <a:spcAft>
                <a:spcPts val="0"/>
              </a:spcAft>
              <a:buSzPts val="1100"/>
              <a:buFont typeface="Arial"/>
              <a:buChar char="●"/>
            </a:pPr>
            <a:r>
              <a:rPr lang="en" dirty="0">
                <a:latin typeface="Arial"/>
                <a:ea typeface="Arial"/>
                <a:cs typeface="Arial"/>
                <a:sym typeface="Arial"/>
              </a:rPr>
              <a:t>Informe AA/EEO actualizado y ampliado, objetivos no corporativos y nuevas iniciativa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s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●"/>
            </a:pPr>
            <a:r>
              <a:rPr lang="en" dirty="0">
                <a:latin typeface="Arial"/>
                <a:ea typeface="Arial"/>
                <a:cs typeface="Arial"/>
                <a:sym typeface="Arial"/>
              </a:rPr>
              <a:t>Asociaci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ón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con</a:t>
            </a:r>
            <a:r>
              <a:rPr lang="en" dirty="0">
                <a:latin typeface="Arial"/>
                <a:ea typeface="Arial"/>
                <a:cs typeface="Arial"/>
                <a:sym typeface="Arial"/>
              </a:rPr>
              <a:t> Lincoln HBCU para diversas posiciones de meastr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os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en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nuestro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distrito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después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de la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graduacón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●"/>
            </a:pP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Programa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preaprendizaje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dirty="0">
                <a:latin typeface="Arial"/>
                <a:ea typeface="Arial"/>
                <a:cs typeface="Arial"/>
                <a:sym typeface="Arial"/>
              </a:rPr>
              <a:t>"Ignite“ 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con John Deere, Hawkeye, Tech Works, Grow Cedar Valley y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otros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con un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enfoque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en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la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diversidad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en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la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fabricación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●"/>
            </a:pPr>
            <a:r>
              <a:rPr lang="en" dirty="0">
                <a:latin typeface="Arial"/>
                <a:ea typeface="Arial"/>
                <a:cs typeface="Arial"/>
                <a:sym typeface="Arial"/>
              </a:rPr>
              <a:t>Se un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ió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a la red</a:t>
            </a:r>
            <a:r>
              <a:rPr lang="en" dirty="0">
                <a:latin typeface="Arial"/>
                <a:ea typeface="Arial"/>
                <a:cs typeface="Arial"/>
                <a:sym typeface="Arial"/>
              </a:rPr>
              <a:t> National Grow Your Own Network para desarrollar aún más el progra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ma Teach Waterloo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Bree Serif"/>
                <a:ea typeface="Bree Serif"/>
                <a:cs typeface="Bree Serif"/>
                <a:sym typeface="Bree Serif"/>
              </a:rPr>
              <a:t>02.1: Resultados Y Actualizaciones</a:t>
            </a:r>
            <a:endParaRPr dirty="0"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Informe </a:t>
            </a:r>
            <a:r>
              <a:rPr lang="en" sz="1600" dirty="0">
                <a:latin typeface="Arial"/>
                <a:ea typeface="Arial"/>
                <a:cs typeface="Arial"/>
                <a:sym typeface="Arial"/>
              </a:rPr>
              <a:t>AA/EEO*:</a:t>
            </a:r>
            <a:endParaRPr sz="16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dirty="0">
                <a:latin typeface="Arial"/>
                <a:ea typeface="Arial"/>
                <a:cs typeface="Arial"/>
                <a:sym typeface="Arial"/>
              </a:rPr>
              <a:t>Alcance ampliado, con metas cualitativas y cuantitativas a largo plaz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o </a:t>
            </a:r>
            <a:r>
              <a:rPr lang="en-US" sz="1600" dirty="0" err="1">
                <a:latin typeface="Arial"/>
                <a:ea typeface="Arial"/>
                <a:cs typeface="Arial"/>
                <a:sym typeface="Arial"/>
              </a:rPr>
              <a:t>establecidas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 por el </a:t>
            </a:r>
            <a:r>
              <a:rPr lang="en-US" sz="1600" dirty="0" err="1">
                <a:latin typeface="Arial"/>
                <a:ea typeface="Arial"/>
                <a:cs typeface="Arial"/>
                <a:sym typeface="Arial"/>
              </a:rPr>
              <a:t>distrito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 y el </a:t>
            </a:r>
            <a:r>
              <a:rPr lang="en-US" sz="1600" dirty="0" err="1">
                <a:latin typeface="Arial"/>
                <a:ea typeface="Arial"/>
                <a:cs typeface="Arial"/>
                <a:sym typeface="Arial"/>
              </a:rPr>
              <a:t>comite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600" dirty="0" err="1">
                <a:latin typeface="Arial"/>
                <a:ea typeface="Arial"/>
                <a:cs typeface="Arial"/>
                <a:sym typeface="Arial"/>
              </a:rPr>
              <a:t>equidad</a:t>
            </a:r>
            <a:endParaRPr sz="16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 dirty="0">
                <a:latin typeface="Arial"/>
                <a:ea typeface="Arial"/>
                <a:cs typeface="Arial"/>
                <a:sym typeface="Arial"/>
              </a:rPr>
              <a:t>Entrenamie</a:t>
            </a:r>
            <a:r>
              <a:rPr lang="en-US" sz="1600" dirty="0" err="1">
                <a:latin typeface="Arial"/>
                <a:ea typeface="Arial"/>
                <a:cs typeface="Arial"/>
                <a:sym typeface="Arial"/>
              </a:rPr>
              <a:t>nto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 del </a:t>
            </a:r>
            <a:r>
              <a:rPr lang="en-US" sz="1600" dirty="0" err="1">
                <a:latin typeface="Arial"/>
                <a:ea typeface="Arial"/>
                <a:cs typeface="Arial"/>
                <a:sym typeface="Arial"/>
              </a:rPr>
              <a:t>comité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600" dirty="0" err="1">
                <a:latin typeface="Arial"/>
                <a:ea typeface="Arial"/>
                <a:cs typeface="Arial"/>
                <a:sym typeface="Arial"/>
              </a:rPr>
              <a:t>Contratación</a:t>
            </a:r>
            <a:r>
              <a:rPr lang="en" sz="1600" dirty="0">
                <a:latin typeface="Arial"/>
                <a:ea typeface="Arial"/>
                <a:cs typeface="Arial"/>
                <a:sym typeface="Arial"/>
              </a:rPr>
              <a:t>:</a:t>
            </a:r>
            <a:endParaRPr sz="16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 dirty="0">
                <a:latin typeface="Arial"/>
                <a:ea typeface="Arial"/>
                <a:cs typeface="Arial"/>
                <a:sym typeface="Arial"/>
              </a:rPr>
              <a:t>WestWind ha proprocionado videos y materiales de entrenamiento par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" sz="1600" dirty="0">
                <a:latin typeface="Arial"/>
                <a:ea typeface="Arial"/>
                <a:cs typeface="Arial"/>
                <a:sym typeface="Arial"/>
              </a:rPr>
              <a:t> los comités de contrataci</a:t>
            </a:r>
            <a:r>
              <a:rPr lang="en-US" sz="1600" dirty="0" err="1">
                <a:latin typeface="Arial"/>
                <a:ea typeface="Arial"/>
                <a:cs typeface="Arial"/>
                <a:sym typeface="Arial"/>
              </a:rPr>
              <a:t>òn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latin typeface="Arial"/>
                <a:ea typeface="Arial"/>
                <a:cs typeface="Arial"/>
                <a:sym typeface="Arial"/>
              </a:rPr>
              <a:t>centrados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latin typeface="Arial"/>
                <a:ea typeface="Arial"/>
                <a:cs typeface="Arial"/>
                <a:sym typeface="Arial"/>
              </a:rPr>
              <a:t>en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 la </a:t>
            </a:r>
            <a:r>
              <a:rPr lang="en-US" sz="1600" dirty="0" err="1">
                <a:latin typeface="Arial"/>
                <a:ea typeface="Arial"/>
                <a:cs typeface="Arial"/>
                <a:sym typeface="Arial"/>
              </a:rPr>
              <a:t>equidad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 de maestros y </a:t>
            </a:r>
            <a:r>
              <a:rPr lang="en-US" sz="1600" dirty="0" err="1">
                <a:latin typeface="Arial"/>
                <a:ea typeface="Arial"/>
                <a:cs typeface="Arial"/>
                <a:sym typeface="Arial"/>
              </a:rPr>
              <a:t>administradores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. Se </a:t>
            </a:r>
            <a:r>
              <a:rPr lang="en-US" sz="1600" dirty="0" err="1">
                <a:latin typeface="Arial"/>
                <a:ea typeface="Arial"/>
                <a:cs typeface="Arial"/>
                <a:sym typeface="Arial"/>
              </a:rPr>
              <a:t>están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latin typeface="Arial"/>
                <a:ea typeface="Arial"/>
                <a:cs typeface="Arial"/>
                <a:sym typeface="Arial"/>
              </a:rPr>
              <a:t>revisando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 los </a:t>
            </a:r>
            <a:r>
              <a:rPr lang="en-US" sz="1600" dirty="0" err="1">
                <a:latin typeface="Arial"/>
                <a:ea typeface="Arial"/>
                <a:cs typeface="Arial"/>
                <a:sym typeface="Arial"/>
              </a:rPr>
              <a:t>materiales</a:t>
            </a:r>
            <a:endParaRPr sz="16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endParaRPr sz="16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2"/>
          </p:nvPr>
        </p:nvSpPr>
        <p:spPr>
          <a:xfrm>
            <a:off x="4832402" y="914261"/>
            <a:ext cx="3898241" cy="331497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dirty="0">
                <a:latin typeface="Arial"/>
                <a:ea typeface="Arial"/>
                <a:cs typeface="Arial"/>
                <a:sym typeface="Arial"/>
              </a:rPr>
              <a:t>Reuniones de Personal de Color - Primer 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martes de </a:t>
            </a:r>
            <a:r>
              <a:rPr lang="en-US" sz="1600" dirty="0" err="1">
                <a:latin typeface="Arial"/>
                <a:ea typeface="Arial"/>
                <a:cs typeface="Arial"/>
                <a:sym typeface="Arial"/>
              </a:rPr>
              <a:t>cada</a:t>
            </a:r>
            <a:r>
              <a:rPr lang="en-US" sz="16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>
                <a:latin typeface="Arial"/>
                <a:ea typeface="Arial"/>
                <a:cs typeface="Arial"/>
                <a:sym typeface="Arial"/>
              </a:rPr>
              <a:t>mes</a:t>
            </a:r>
            <a:endParaRPr sz="16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 dirty="0">
                <a:latin typeface="Arial"/>
                <a:ea typeface="Arial"/>
                <a:cs typeface="Arial"/>
                <a:sym typeface="Arial"/>
              </a:rPr>
              <a:t>Ideas priorizadas de nuestro personal:</a:t>
            </a:r>
            <a:endParaRPr lang="es-ES" u="sng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</a:pPr>
            <a:r>
              <a:rPr lang="es-ES" dirty="0">
                <a:latin typeface="Arial"/>
                <a:ea typeface="Arial"/>
                <a:cs typeface="Arial"/>
                <a:sym typeface="Arial"/>
              </a:rPr>
              <a:t>Oportunidades para que se escuchen las voces de POC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</a:pP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Reuniones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sobre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educación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en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el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distrito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</a:pP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Oportunidades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mensuales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trabajar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con redes</a:t>
            </a: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" sz="1600" dirty="0">
                <a:latin typeface="Arial"/>
                <a:ea typeface="Arial"/>
                <a:cs typeface="Arial"/>
                <a:sym typeface="Arial"/>
              </a:rPr>
              <a:t>Encuesta de Bienestar de Maestros</a:t>
            </a: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lang="en" dirty="0">
              <a:latin typeface="Arial"/>
              <a:ea typeface="Arial"/>
              <a:cs typeface="Arial"/>
              <a:sym typeface="Arial"/>
            </a:endParaRP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" dirty="0">
                <a:latin typeface="Arial"/>
                <a:ea typeface="Arial"/>
                <a:cs typeface="Arial"/>
                <a:sym typeface="Arial"/>
              </a:rPr>
              <a:t>Encuest condensada adicional desarrollada para registros más frecuentes </a:t>
            </a: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" dirty="0">
                <a:latin typeface="Arial"/>
                <a:ea typeface="Arial"/>
                <a:cs typeface="Arial"/>
                <a:sym typeface="Arial"/>
              </a:rPr>
              <a:t>Seguimiento programado para comparación de fin de a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ño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6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166025" y="2908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Bree Serif"/>
                <a:ea typeface="Bree Serif"/>
                <a:cs typeface="Bree Serif"/>
                <a:sym typeface="Bree Serif"/>
              </a:rPr>
              <a:t>03: Program</a:t>
            </a:r>
            <a:r>
              <a:rPr lang="en-US" dirty="0">
                <a:latin typeface="Bree Serif"/>
                <a:ea typeface="Bree Serif"/>
                <a:cs typeface="Bree Serif"/>
                <a:sym typeface="Bree Serif"/>
              </a:rPr>
              <a:t>a</a:t>
            </a:r>
            <a:r>
              <a:rPr lang="en" dirty="0">
                <a:latin typeface="Bree Serif"/>
                <a:ea typeface="Bree Serif"/>
                <a:cs typeface="Bree Serif"/>
                <a:sym typeface="Bree Serif"/>
              </a:rPr>
              <a:t>s, Grupos </a:t>
            </a:r>
            <a:r>
              <a:rPr lang="en-US" dirty="0">
                <a:latin typeface="Bree Serif"/>
                <a:ea typeface="Bree Serif"/>
                <a:cs typeface="Bree Serif"/>
                <a:sym typeface="Bree Serif"/>
              </a:rPr>
              <a:t>e </a:t>
            </a:r>
            <a:r>
              <a:rPr lang="en-US" dirty="0" err="1">
                <a:latin typeface="Bree Serif"/>
                <a:ea typeface="Bree Serif"/>
                <a:cs typeface="Bree Serif"/>
                <a:sym typeface="Bree Serif"/>
              </a:rPr>
              <a:t>Iniciativas</a:t>
            </a:r>
            <a:r>
              <a:rPr lang="en-US" dirty="0">
                <a:latin typeface="Bree Serif"/>
                <a:ea typeface="Bree Serif"/>
                <a:cs typeface="Bree Serif"/>
                <a:sym typeface="Bree Serif"/>
              </a:rPr>
              <a:t> </a:t>
            </a:r>
            <a:r>
              <a:rPr lang="en-US" dirty="0" err="1">
                <a:latin typeface="Bree Serif"/>
                <a:ea typeface="Bree Serif"/>
                <a:cs typeface="Bree Serif"/>
                <a:sym typeface="Bree Serif"/>
              </a:rPr>
              <a:t>Actuales</a:t>
            </a:r>
            <a:endParaRPr dirty="0"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1"/>
          </p:nvPr>
        </p:nvSpPr>
        <p:spPr>
          <a:xfrm>
            <a:off x="311701" y="863550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lang="en" sz="1200" dirty="0">
                <a:latin typeface="Arial"/>
                <a:ea typeface="Arial"/>
                <a:cs typeface="Arial"/>
                <a:sym typeface="Arial"/>
              </a:rPr>
              <a:t>Programa de Inmersión </a:t>
            </a:r>
            <a:r>
              <a:rPr lang="en-US" sz="1200" dirty="0" err="1">
                <a:latin typeface="Arial"/>
                <a:ea typeface="Arial"/>
                <a:cs typeface="Arial"/>
                <a:sym typeface="Arial"/>
              </a:rPr>
              <a:t>en</a:t>
            </a:r>
            <a:r>
              <a:rPr lang="en-US" sz="1200" dirty="0">
                <a:latin typeface="Arial"/>
                <a:ea typeface="Arial"/>
                <a:cs typeface="Arial"/>
                <a:sym typeface="Arial"/>
              </a:rPr>
              <a:t> dos </a:t>
            </a:r>
            <a:r>
              <a:rPr lang="en-US" sz="1200" dirty="0" err="1">
                <a:latin typeface="Arial"/>
                <a:ea typeface="Arial"/>
                <a:cs typeface="Arial"/>
                <a:sym typeface="Arial"/>
              </a:rPr>
              <a:t>Idiomas</a:t>
            </a:r>
            <a:r>
              <a:rPr lang="en-US" sz="1200" dirty="0"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200" dirty="0" err="1">
                <a:latin typeface="Arial"/>
                <a:ea typeface="Arial"/>
                <a:cs typeface="Arial"/>
                <a:sym typeface="Arial"/>
              </a:rPr>
              <a:t>Español</a:t>
            </a:r>
            <a:r>
              <a:rPr lang="en-US" sz="1200" dirty="0"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US" sz="1200" dirty="0" err="1">
                <a:latin typeface="Arial"/>
                <a:ea typeface="Arial"/>
                <a:cs typeface="Arial"/>
                <a:sym typeface="Arial"/>
              </a:rPr>
              <a:t>Francés</a:t>
            </a:r>
            <a:r>
              <a:rPr lang="en-US" sz="1200" dirty="0">
                <a:latin typeface="Arial"/>
                <a:ea typeface="Arial"/>
                <a:cs typeface="Arial"/>
                <a:sym typeface="Arial"/>
              </a:rPr>
              <a:t> con </a:t>
            </a:r>
            <a:r>
              <a:rPr lang="en-US" sz="1200" dirty="0" err="1">
                <a:latin typeface="Arial"/>
                <a:ea typeface="Arial"/>
                <a:cs typeface="Arial"/>
                <a:sym typeface="Arial"/>
              </a:rPr>
              <a:t>Inglés</a:t>
            </a:r>
            <a:r>
              <a:rPr lang="en-US" sz="1200" dirty="0"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1200" dirty="0" err="1">
                <a:latin typeface="Arial"/>
                <a:ea typeface="Arial"/>
                <a:cs typeface="Arial"/>
                <a:sym typeface="Arial"/>
              </a:rPr>
              <a:t>nivel</a:t>
            </a:r>
            <a:r>
              <a:rPr lang="en-US" sz="1200" dirty="0"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200" dirty="0" err="1">
                <a:latin typeface="Arial"/>
                <a:ea typeface="Arial"/>
                <a:cs typeface="Arial"/>
                <a:sym typeface="Arial"/>
              </a:rPr>
              <a:t>primaria</a:t>
            </a:r>
            <a:endParaRPr sz="12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lang="en" sz="1200" dirty="0">
                <a:latin typeface="Arial"/>
                <a:ea typeface="Arial"/>
                <a:cs typeface="Arial"/>
                <a:sym typeface="Arial"/>
              </a:rPr>
              <a:t>Entrenamiento en Equidad Des</a:t>
            </a:r>
            <a:r>
              <a:rPr lang="en-US" sz="1200" dirty="0" err="1">
                <a:latin typeface="Arial"/>
                <a:ea typeface="Arial"/>
                <a:cs typeface="Arial"/>
                <a:sym typeface="Arial"/>
              </a:rPr>
              <a:t>arrollo</a:t>
            </a:r>
            <a:r>
              <a:rPr lang="en-US" sz="1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latin typeface="Arial"/>
                <a:ea typeface="Arial"/>
                <a:cs typeface="Arial"/>
                <a:sym typeface="Arial"/>
              </a:rPr>
              <a:t>Profesional</a:t>
            </a:r>
            <a:r>
              <a:rPr lang="en-US" sz="1200" dirty="0"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1200" dirty="0" err="1">
                <a:latin typeface="Arial"/>
                <a:ea typeface="Arial"/>
                <a:cs typeface="Arial"/>
                <a:sym typeface="Arial"/>
              </a:rPr>
              <a:t>través</a:t>
            </a:r>
            <a:r>
              <a:rPr lang="en-US" sz="1200" dirty="0"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200" dirty="0" err="1">
                <a:latin typeface="Arial"/>
                <a:ea typeface="Arial"/>
                <a:cs typeface="Arial"/>
                <a:sym typeface="Arial"/>
              </a:rPr>
              <a:t>WestWind</a:t>
            </a:r>
            <a:endParaRPr sz="12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lang="en" sz="1200" dirty="0">
                <a:latin typeface="Arial"/>
                <a:ea typeface="Arial"/>
                <a:cs typeface="Arial"/>
                <a:sym typeface="Arial"/>
              </a:rPr>
              <a:t>Feria de Exploración Juvenil de Habilidades y Carrera con UNI-Cue </a:t>
            </a:r>
            <a:r>
              <a:rPr lang="en-US" sz="1200" dirty="0">
                <a:latin typeface="Arial"/>
                <a:ea typeface="Arial"/>
                <a:cs typeface="Arial"/>
                <a:sym typeface="Arial"/>
              </a:rPr>
              <a:t>y</a:t>
            </a:r>
            <a:r>
              <a:rPr lang="en" sz="1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>
                <a:latin typeface="Arial"/>
                <a:ea typeface="Arial"/>
                <a:cs typeface="Arial"/>
                <a:sym typeface="Arial"/>
              </a:rPr>
              <a:t>el Centro de </a:t>
            </a:r>
            <a:r>
              <a:rPr lang="en-US" sz="1200" dirty="0" err="1">
                <a:latin typeface="Arial"/>
                <a:ea typeface="Arial"/>
                <a:cs typeface="Arial"/>
                <a:sym typeface="Arial"/>
              </a:rPr>
              <a:t>Educación</a:t>
            </a:r>
            <a:r>
              <a:rPr lang="en-US" sz="1200" dirty="0"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US" sz="1200" dirty="0" err="1">
                <a:latin typeface="Arial"/>
                <a:ea typeface="Arial"/>
                <a:cs typeface="Arial"/>
                <a:sym typeface="Arial"/>
              </a:rPr>
              <a:t>Adolescentes</a:t>
            </a:r>
            <a:r>
              <a:rPr lang="en-US" sz="1200" dirty="0">
                <a:latin typeface="Arial"/>
                <a:ea typeface="Arial"/>
                <a:cs typeface="Arial"/>
                <a:sym typeface="Arial"/>
              </a:rPr>
              <a:t> del</a:t>
            </a:r>
            <a:r>
              <a:rPr lang="en" sz="1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>
                <a:latin typeface="Arial"/>
                <a:ea typeface="Arial"/>
                <a:cs typeface="Arial"/>
                <a:sym typeface="Arial"/>
              </a:rPr>
              <a:t>Club</a:t>
            </a:r>
            <a:r>
              <a:rPr lang="en" sz="1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latin typeface="Arial"/>
                <a:ea typeface="Arial"/>
                <a:cs typeface="Arial"/>
                <a:sym typeface="Arial"/>
              </a:rPr>
              <a:t>Niños</a:t>
            </a:r>
            <a:r>
              <a:rPr lang="en" sz="1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>
                <a:latin typeface="Arial"/>
                <a:ea typeface="Arial"/>
                <a:cs typeface="Arial"/>
                <a:sym typeface="Arial"/>
              </a:rPr>
              <a:t>y </a:t>
            </a:r>
            <a:r>
              <a:rPr lang="en-US" sz="1200" dirty="0" err="1">
                <a:latin typeface="Arial"/>
                <a:ea typeface="Arial"/>
                <a:cs typeface="Arial"/>
                <a:sym typeface="Arial"/>
              </a:rPr>
              <a:t>Niñas</a:t>
            </a:r>
            <a:r>
              <a:rPr lang="en" sz="1200" dirty="0">
                <a:latin typeface="Arial"/>
                <a:ea typeface="Arial"/>
                <a:cs typeface="Arial"/>
                <a:sym typeface="Arial"/>
              </a:rPr>
              <a:t> en Cedar Valley</a:t>
            </a:r>
            <a:endParaRPr sz="12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lang="en" sz="1200" dirty="0">
                <a:latin typeface="Arial"/>
                <a:ea typeface="Arial"/>
                <a:cs typeface="Arial"/>
                <a:sym typeface="Arial"/>
              </a:rPr>
              <a:t>Grupos de Alianza para escuela secundaria </a:t>
            </a:r>
            <a:r>
              <a:rPr lang="en-US" sz="1200" dirty="0">
                <a:latin typeface="Arial"/>
                <a:ea typeface="Arial"/>
                <a:cs typeface="Arial"/>
                <a:sym typeface="Arial"/>
              </a:rPr>
              <a:t>Homosexual / Heterosexual</a:t>
            </a:r>
            <a:r>
              <a:rPr lang="en" sz="1200" dirty="0">
                <a:latin typeface="Arial"/>
                <a:ea typeface="Arial"/>
                <a:cs typeface="Arial"/>
                <a:sym typeface="Arial"/>
              </a:rPr>
              <a:t> </a:t>
            </a:r>
            <a:endParaRPr sz="12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lang="en" sz="1200" dirty="0">
                <a:latin typeface="Arial"/>
                <a:ea typeface="Arial"/>
                <a:cs typeface="Arial"/>
                <a:sym typeface="Arial"/>
              </a:rPr>
              <a:t>CultureFest celebración de la diversidad de nuestr</a:t>
            </a:r>
            <a:r>
              <a:rPr lang="en-US" sz="1200" dirty="0"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" sz="1200" dirty="0">
                <a:latin typeface="Arial"/>
                <a:ea typeface="Arial"/>
                <a:cs typeface="Arial"/>
                <a:sym typeface="Arial"/>
              </a:rPr>
              <a:t> comunidad</a:t>
            </a:r>
            <a:endParaRPr sz="12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lang="en" sz="1200" dirty="0">
                <a:latin typeface="Arial"/>
                <a:ea typeface="Arial"/>
                <a:cs typeface="Arial"/>
                <a:sym typeface="Arial"/>
              </a:rPr>
              <a:t>Enseñ</a:t>
            </a:r>
            <a:r>
              <a:rPr lang="en-US" sz="1200" dirty="0" err="1"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" sz="1200" dirty="0">
                <a:latin typeface="Arial"/>
                <a:ea typeface="Arial"/>
                <a:cs typeface="Arial"/>
                <a:sym typeface="Arial"/>
              </a:rPr>
              <a:t> a Waterloo a desarrollar su propia asociación con UNI &amp; McElroy Trust</a:t>
            </a:r>
            <a:endParaRPr sz="12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lang="en-US" sz="1200" dirty="0">
                <a:latin typeface="Arial"/>
                <a:ea typeface="Arial"/>
                <a:cs typeface="Arial"/>
                <a:sym typeface="Arial"/>
              </a:rPr>
              <a:t>Ferias de </a:t>
            </a:r>
            <a:r>
              <a:rPr lang="en-US" sz="1200" dirty="0" err="1">
                <a:latin typeface="Arial"/>
                <a:ea typeface="Arial"/>
                <a:cs typeface="Arial"/>
                <a:sym typeface="Arial"/>
              </a:rPr>
              <a:t>reclutamiento</a:t>
            </a:r>
            <a:r>
              <a:rPr lang="en-US" sz="1200" dirty="0"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" sz="1200" dirty="0">
                <a:latin typeface="Arial"/>
                <a:ea typeface="Arial"/>
                <a:cs typeface="Arial"/>
                <a:sym typeface="Arial"/>
              </a:rPr>
              <a:t>HBCU &amp; H</a:t>
            </a:r>
            <a:r>
              <a:rPr lang="en-US" sz="1200" dirty="0">
                <a:latin typeface="Arial"/>
                <a:ea typeface="Arial"/>
                <a:cs typeface="Arial"/>
                <a:sym typeface="Arial"/>
              </a:rPr>
              <a:t>SI</a:t>
            </a:r>
            <a:r>
              <a:rPr lang="en" sz="1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>
                <a:latin typeface="Arial"/>
                <a:ea typeface="Arial"/>
                <a:cs typeface="Arial"/>
                <a:sym typeface="Arial"/>
              </a:rPr>
              <a:t>para maestros de color</a:t>
            </a:r>
            <a:endParaRPr sz="12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lang="en" sz="1200" dirty="0">
                <a:latin typeface="Arial"/>
                <a:ea typeface="Arial"/>
                <a:cs typeface="Arial"/>
                <a:sym typeface="Arial"/>
              </a:rPr>
              <a:t>Club de Educa</a:t>
            </a:r>
            <a:r>
              <a:rPr lang="en-US" sz="1200" dirty="0"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" sz="1200" dirty="0">
                <a:latin typeface="Arial"/>
                <a:ea typeface="Arial"/>
                <a:cs typeface="Arial"/>
                <a:sym typeface="Arial"/>
              </a:rPr>
              <a:t>or del Futuro con WCC, UNI-Cue, UNI, Hawkeye &amp; NSBCPA</a:t>
            </a:r>
            <a:endParaRPr sz="12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2"/>
          </p:nvPr>
        </p:nvSpPr>
        <p:spPr>
          <a:xfrm>
            <a:off x="4686725" y="599922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" sz="1300" dirty="0">
                <a:latin typeface="Arial"/>
                <a:ea typeface="Arial"/>
                <a:cs typeface="Arial"/>
                <a:sym typeface="Arial"/>
              </a:rPr>
              <a:t>Grupos de Alianza para es</a:t>
            </a:r>
            <a:r>
              <a:rPr lang="en-US" sz="1300" dirty="0" err="1">
                <a:latin typeface="Arial"/>
                <a:ea typeface="Arial"/>
                <a:cs typeface="Arial"/>
                <a:sym typeface="Arial"/>
              </a:rPr>
              <a:t>cuela</a:t>
            </a:r>
            <a:r>
              <a:rPr lang="en-US" sz="13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300" dirty="0" err="1">
                <a:latin typeface="Arial"/>
                <a:ea typeface="Arial"/>
                <a:cs typeface="Arial"/>
                <a:sym typeface="Arial"/>
              </a:rPr>
              <a:t>secundaria</a:t>
            </a:r>
            <a:r>
              <a:rPr lang="en-US" sz="1300" dirty="0">
                <a:latin typeface="Arial"/>
                <a:ea typeface="Arial"/>
                <a:cs typeface="Arial"/>
                <a:sym typeface="Arial"/>
              </a:rPr>
              <a:t> Homosexual / Heterosexual</a:t>
            </a:r>
            <a:endParaRPr sz="13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" sz="1300" dirty="0">
                <a:latin typeface="Arial"/>
                <a:ea typeface="Arial"/>
                <a:cs typeface="Arial"/>
                <a:sym typeface="Arial"/>
              </a:rPr>
              <a:t>CultureFest celebración de la diversidad de nuestra comunidad</a:t>
            </a:r>
            <a:endParaRPr sz="13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" sz="1300" dirty="0">
                <a:latin typeface="Arial"/>
                <a:ea typeface="Arial"/>
                <a:cs typeface="Arial"/>
                <a:sym typeface="Arial"/>
              </a:rPr>
              <a:t>Enseñe a </a:t>
            </a:r>
            <a:r>
              <a:rPr lang="en-US" sz="1300" dirty="0">
                <a:latin typeface="Arial"/>
                <a:ea typeface="Arial"/>
                <a:cs typeface="Arial"/>
                <a:sym typeface="Arial"/>
              </a:rPr>
              <a:t>Waterloo a </a:t>
            </a:r>
            <a:r>
              <a:rPr lang="en-US" sz="1300" dirty="0" err="1">
                <a:latin typeface="Arial"/>
                <a:ea typeface="Arial"/>
                <a:cs typeface="Arial"/>
                <a:sym typeface="Arial"/>
              </a:rPr>
              <a:t>desarrollar</a:t>
            </a:r>
            <a:r>
              <a:rPr lang="en-US" sz="13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300" dirty="0" err="1">
                <a:latin typeface="Arial"/>
                <a:ea typeface="Arial"/>
                <a:cs typeface="Arial"/>
                <a:sym typeface="Arial"/>
              </a:rPr>
              <a:t>su</a:t>
            </a:r>
            <a:r>
              <a:rPr lang="en-US" sz="13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300" dirty="0" err="1">
                <a:latin typeface="Arial"/>
                <a:ea typeface="Arial"/>
                <a:cs typeface="Arial"/>
                <a:sym typeface="Arial"/>
              </a:rPr>
              <a:t>propia</a:t>
            </a:r>
            <a:r>
              <a:rPr lang="en-US" sz="13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300" dirty="0" err="1">
                <a:latin typeface="Arial"/>
                <a:ea typeface="Arial"/>
                <a:cs typeface="Arial"/>
                <a:sym typeface="Arial"/>
              </a:rPr>
              <a:t>asociación</a:t>
            </a:r>
            <a:r>
              <a:rPr lang="en-US" sz="1300" dirty="0">
                <a:latin typeface="Arial"/>
                <a:ea typeface="Arial"/>
                <a:cs typeface="Arial"/>
                <a:sym typeface="Arial"/>
              </a:rPr>
              <a:t> con</a:t>
            </a:r>
            <a:r>
              <a:rPr lang="en" sz="1300" dirty="0">
                <a:latin typeface="Arial"/>
                <a:ea typeface="Arial"/>
                <a:cs typeface="Arial"/>
                <a:sym typeface="Arial"/>
              </a:rPr>
              <a:t> UNI &amp; McElroy Trust</a:t>
            </a:r>
            <a:endParaRPr sz="13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-US" sz="1300" dirty="0">
                <a:latin typeface="Arial"/>
                <a:ea typeface="Arial"/>
                <a:cs typeface="Arial"/>
                <a:sym typeface="Arial"/>
              </a:rPr>
              <a:t>Ferias de </a:t>
            </a:r>
            <a:r>
              <a:rPr lang="en-US" sz="1300" dirty="0" err="1">
                <a:latin typeface="Arial"/>
                <a:ea typeface="Arial"/>
                <a:cs typeface="Arial"/>
                <a:sym typeface="Arial"/>
              </a:rPr>
              <a:t>reclutamiento</a:t>
            </a:r>
            <a:r>
              <a:rPr lang="en-US" sz="1300" dirty="0"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" sz="1300" dirty="0">
                <a:latin typeface="Arial"/>
                <a:ea typeface="Arial"/>
                <a:cs typeface="Arial"/>
                <a:sym typeface="Arial"/>
              </a:rPr>
              <a:t>HBCU &amp; H</a:t>
            </a:r>
            <a:r>
              <a:rPr lang="en-US" sz="1300" dirty="0">
                <a:latin typeface="Arial"/>
                <a:ea typeface="Arial"/>
                <a:cs typeface="Arial"/>
                <a:sym typeface="Arial"/>
              </a:rPr>
              <a:t>IS</a:t>
            </a:r>
            <a:r>
              <a:rPr lang="en" sz="13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300" dirty="0">
                <a:latin typeface="Arial"/>
                <a:ea typeface="Arial"/>
                <a:cs typeface="Arial"/>
                <a:sym typeface="Arial"/>
              </a:rPr>
              <a:t>para maestros de color</a:t>
            </a:r>
            <a:endParaRPr sz="13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" sz="1300" dirty="0">
                <a:latin typeface="Arial"/>
                <a:ea typeface="Arial"/>
                <a:cs typeface="Arial"/>
                <a:sym typeface="Arial"/>
              </a:rPr>
              <a:t>Club </a:t>
            </a:r>
            <a:r>
              <a:rPr lang="en-US" sz="1300" dirty="0">
                <a:latin typeface="Arial"/>
                <a:ea typeface="Arial"/>
                <a:cs typeface="Arial"/>
                <a:sym typeface="Arial"/>
              </a:rPr>
              <a:t>de </a:t>
            </a:r>
            <a:r>
              <a:rPr lang="en-US" sz="1300" dirty="0" err="1">
                <a:latin typeface="Arial"/>
                <a:ea typeface="Arial"/>
                <a:cs typeface="Arial"/>
                <a:sym typeface="Arial"/>
              </a:rPr>
              <a:t>Educador</a:t>
            </a:r>
            <a:r>
              <a:rPr lang="en-US" sz="1300" dirty="0">
                <a:latin typeface="Arial"/>
                <a:ea typeface="Arial"/>
                <a:cs typeface="Arial"/>
                <a:sym typeface="Arial"/>
              </a:rPr>
              <a:t> del </a:t>
            </a:r>
            <a:r>
              <a:rPr lang="en-US" sz="1300" dirty="0" err="1">
                <a:latin typeface="Arial"/>
                <a:ea typeface="Arial"/>
                <a:cs typeface="Arial"/>
                <a:sym typeface="Arial"/>
              </a:rPr>
              <a:t>Futuro</a:t>
            </a:r>
            <a:r>
              <a:rPr lang="en" sz="13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300" dirty="0">
                <a:latin typeface="Arial"/>
                <a:ea typeface="Arial"/>
                <a:cs typeface="Arial"/>
                <a:sym typeface="Arial"/>
              </a:rPr>
              <a:t>con</a:t>
            </a:r>
            <a:r>
              <a:rPr lang="en" sz="1300" dirty="0">
                <a:latin typeface="Arial"/>
                <a:ea typeface="Arial"/>
                <a:cs typeface="Arial"/>
                <a:sym typeface="Arial"/>
              </a:rPr>
              <a:t> WCC, UNI-Cue, UNI, Hawkeye &amp; NSBCPA</a:t>
            </a:r>
            <a:endParaRPr sz="13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" sz="1300" dirty="0">
                <a:latin typeface="Arial"/>
                <a:ea typeface="Arial"/>
                <a:cs typeface="Arial"/>
                <a:sym typeface="Arial"/>
              </a:rPr>
              <a:t>Reuniones con el personal de color sobre la contra</a:t>
            </a:r>
            <a:r>
              <a:rPr lang="en-US" sz="1300" dirty="0" err="1">
                <a:latin typeface="Arial"/>
                <a:ea typeface="Arial"/>
                <a:cs typeface="Arial"/>
                <a:sym typeface="Arial"/>
              </a:rPr>
              <a:t>tación</a:t>
            </a:r>
            <a:r>
              <a:rPr lang="en-US" sz="1300" dirty="0"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US" sz="1300" dirty="0" err="1">
                <a:latin typeface="Arial"/>
                <a:ea typeface="Arial"/>
                <a:cs typeface="Arial"/>
                <a:sym typeface="Arial"/>
              </a:rPr>
              <a:t>retención</a:t>
            </a:r>
            <a:r>
              <a:rPr lang="en-US" sz="1300" dirty="0">
                <a:latin typeface="Arial"/>
                <a:ea typeface="Arial"/>
                <a:cs typeface="Arial"/>
                <a:sym typeface="Arial"/>
              </a:rPr>
              <a:t> de personal de </a:t>
            </a:r>
            <a:r>
              <a:rPr lang="en" sz="1300" dirty="0">
                <a:latin typeface="Arial"/>
                <a:ea typeface="Arial"/>
                <a:cs typeface="Arial"/>
                <a:sym typeface="Arial"/>
              </a:rPr>
              <a:t>color</a:t>
            </a:r>
            <a:endParaRPr sz="13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" sz="1300" dirty="0">
                <a:latin typeface="Arial"/>
                <a:ea typeface="Arial"/>
                <a:cs typeface="Arial"/>
                <a:sym typeface="Arial"/>
              </a:rPr>
              <a:t>Modelo de evalución de la equidad para maestros</a:t>
            </a:r>
            <a:endParaRPr sz="13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" sz="1300" dirty="0">
                <a:latin typeface="Arial"/>
                <a:ea typeface="Arial"/>
                <a:cs typeface="Arial"/>
                <a:sym typeface="Arial"/>
              </a:rPr>
              <a:t>Comité de Equidad Mensual </a:t>
            </a:r>
            <a:endParaRPr sz="13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" sz="1300" dirty="0">
                <a:latin typeface="Arial"/>
                <a:ea typeface="Arial"/>
                <a:cs typeface="Arial"/>
                <a:sym typeface="Arial"/>
              </a:rPr>
              <a:t>WCC Colabora</a:t>
            </a:r>
            <a:r>
              <a:rPr lang="en-US" sz="1300" dirty="0" err="1">
                <a:latin typeface="Arial"/>
                <a:ea typeface="Arial"/>
                <a:cs typeface="Arial"/>
                <a:sym typeface="Arial"/>
              </a:rPr>
              <a:t>ció</a:t>
            </a:r>
            <a:r>
              <a:rPr lang="en-US" sz="1300" dirty="0">
                <a:latin typeface="Arial"/>
                <a:ea typeface="Arial"/>
                <a:cs typeface="Arial"/>
                <a:sym typeface="Arial"/>
              </a:rPr>
              <a:t> Previa al </a:t>
            </a:r>
            <a:r>
              <a:rPr lang="en-US" sz="1300" dirty="0" err="1">
                <a:latin typeface="Arial"/>
                <a:ea typeface="Arial"/>
                <a:cs typeface="Arial"/>
                <a:sym typeface="Arial"/>
              </a:rPr>
              <a:t>Aprendizaje</a:t>
            </a:r>
            <a:endParaRPr sz="13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●"/>
            </a:pPr>
            <a:r>
              <a:rPr lang="en" sz="1300" dirty="0">
                <a:latin typeface="Arial"/>
                <a:ea typeface="Arial"/>
                <a:cs typeface="Arial"/>
                <a:sym typeface="Arial"/>
              </a:rPr>
              <a:t>East High AAMAS – Hombres Afroamericanos </a:t>
            </a:r>
            <a:r>
              <a:rPr lang="en-US" sz="1300" dirty="0"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" sz="1300" dirty="0">
                <a:latin typeface="Arial"/>
                <a:ea typeface="Arial"/>
                <a:cs typeface="Arial"/>
                <a:sym typeface="Arial"/>
              </a:rPr>
              <a:t>ogrando el Éx</a:t>
            </a:r>
            <a:r>
              <a:rPr lang="en-US" sz="1300" dirty="0" err="1">
                <a:latin typeface="Arial"/>
                <a:ea typeface="Arial"/>
                <a:cs typeface="Arial"/>
                <a:sym typeface="Arial"/>
              </a:rPr>
              <a:t>ito</a:t>
            </a:r>
            <a:endParaRPr sz="13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Bree Serif"/>
                <a:ea typeface="Bree Serif"/>
                <a:cs typeface="Bree Serif"/>
                <a:sym typeface="Bree Serif"/>
              </a:rPr>
              <a:t>04: Hechos</a:t>
            </a:r>
            <a:endParaRPr dirty="0"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311700" y="1367124"/>
            <a:ext cx="3999900" cy="21739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latin typeface="Arial"/>
                <a:ea typeface="Arial"/>
                <a:cs typeface="Arial"/>
                <a:sym typeface="Arial"/>
              </a:rPr>
              <a:t>Uno de cada cinco m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iembros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del personal es una persona de</a:t>
            </a:r>
            <a:r>
              <a:rPr lang="en" dirty="0">
                <a:latin typeface="Arial"/>
                <a:ea typeface="Arial"/>
                <a:cs typeface="Arial"/>
                <a:sym typeface="Arial"/>
              </a:rPr>
              <a:t> color. La diversidad de maestros y personal en general ha aumentado durante los últimos cinco a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ños</a:t>
            </a:r>
            <a:r>
              <a:rPr lang="en" dirty="0">
                <a:latin typeface="Arial"/>
                <a:ea typeface="Arial"/>
                <a:cs typeface="Arial"/>
                <a:sym typeface="Arial"/>
              </a:rPr>
              <a:t>.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dirty="0">
                <a:latin typeface="Arial"/>
                <a:ea typeface="Arial"/>
                <a:cs typeface="Arial"/>
                <a:sym typeface="Arial"/>
              </a:rPr>
              <a:t>Te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nemos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el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porcentaje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más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alto de maestros de color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en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la Red de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Educación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Urbana de</a:t>
            </a:r>
            <a:r>
              <a:rPr lang="en" dirty="0">
                <a:latin typeface="Arial"/>
                <a:ea typeface="Arial"/>
                <a:cs typeface="Arial"/>
                <a:sym typeface="Arial"/>
              </a:rPr>
              <a:t> Iowa (UEN Iowa).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9"/>
          <p:cNvSpPr txBox="1">
            <a:spLocks noGrp="1"/>
          </p:cNvSpPr>
          <p:nvPr>
            <p:ph type="body" idx="2"/>
          </p:nvPr>
        </p:nvSpPr>
        <p:spPr>
          <a:xfrm>
            <a:off x="4832402" y="1367124"/>
            <a:ext cx="3999898" cy="21739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latin typeface="Arial"/>
                <a:ea typeface="Arial"/>
                <a:cs typeface="Arial"/>
                <a:sym typeface="Arial"/>
              </a:rPr>
              <a:t>Los estudiantes de nuestro distrito hablan 45 idiomas diferentes.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dirty="0">
                <a:latin typeface="Arial"/>
                <a:ea typeface="Arial"/>
                <a:cs typeface="Arial"/>
                <a:sym typeface="Arial"/>
              </a:rPr>
              <a:t>Asociación del programa de verano UMETT (UNI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Educadores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Minorías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de Hoy y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Mañana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) con el Colegio de la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Comunidad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de Hawkeye y Universidad del Norte de Iowa</a:t>
            </a:r>
            <a:r>
              <a:rPr lang="en" dirty="0">
                <a:latin typeface="Arial"/>
                <a:ea typeface="Arial"/>
                <a:cs typeface="Arial"/>
                <a:sym typeface="Arial"/>
              </a:rPr>
              <a:t>. Seremos los primeros en el estado.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9"/>
          <p:cNvSpPr txBox="1"/>
          <p:nvPr/>
        </p:nvSpPr>
        <p:spPr>
          <a:xfrm>
            <a:off x="626836" y="3871048"/>
            <a:ext cx="8124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*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WCSD AA/EEO Report (Click to View)</a:t>
            </a:r>
            <a:r>
              <a:rPr lang="en-US" u="sng" dirty="0">
                <a:solidFill>
                  <a:schemeClr val="hlink"/>
                </a:solidFill>
              </a:rPr>
              <a:t>ó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846</Words>
  <Application>Microsoft Office PowerPoint</Application>
  <PresentationFormat>On-screen Show (16:9)</PresentationFormat>
  <Paragraphs>59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Bree Serif</vt:lpstr>
      <vt:lpstr>Nixie One</vt:lpstr>
      <vt:lpstr>Simple Light</vt:lpstr>
      <vt:lpstr>PowerPoint Presentation</vt:lpstr>
      <vt:lpstr>PowerPoint Presentation</vt:lpstr>
      <vt:lpstr>01: En Desarrollo</vt:lpstr>
      <vt:lpstr>02: Nuevo Este Año</vt:lpstr>
      <vt:lpstr>02.1: Resultados Y Actualizaciones</vt:lpstr>
      <vt:lpstr>03: Programas, Grupos e Iniciativas Actuales</vt:lpstr>
      <vt:lpstr>04: Hechos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Flores, Marisela</cp:lastModifiedBy>
  <cp:revision>28</cp:revision>
  <dcterms:modified xsi:type="dcterms:W3CDTF">2021-06-18T01:28:21Z</dcterms:modified>
</cp:coreProperties>
</file>